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74"/>
    <p:sldId id="257" r:id="rId75"/>
    <p:sldId id="258" r:id="rId76"/>
    <p:sldId id="259" r:id="rId77"/>
    <p:sldId id="260" r:id="rId78"/>
    <p:sldId id="261" r:id="rId79"/>
    <p:sldId id="262" r:id="rId80"/>
    <p:sldId id="263" r:id="rId81"/>
    <p:sldId id="264" r:id="rId82"/>
    <p:sldId id="265" r:id="rId83"/>
    <p:sldId id="266" r:id="rId84"/>
    <p:sldId id="267" r:id="rId85"/>
    <p:sldId id="268" r:id="rId86"/>
    <p:sldId id="269" r:id="rId87"/>
    <p:sldId id="270" r:id="rId88"/>
    <p:sldId id="271" r:id="rId89"/>
    <p:sldId id="272" r:id="rId90"/>
    <p:sldId id="273" r:id="rId9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Barlow" charset="1" panose="00000500000000000000"/>
      <p:regular r:id="rId16"/>
    </p:embeddedFont>
    <p:embeddedFont>
      <p:font typeface="Barlow Bold" charset="1" panose="00000800000000000000"/>
      <p:regular r:id="rId17"/>
    </p:embeddedFont>
    <p:embeddedFont>
      <p:font typeface="Barlow Italics" charset="1" panose="00000500000000000000"/>
      <p:regular r:id="rId18"/>
    </p:embeddedFont>
    <p:embeddedFont>
      <p:font typeface="Barlow Bold Italics" charset="1" panose="00000800000000000000"/>
      <p:regular r:id="rId19"/>
    </p:embeddedFont>
    <p:embeddedFont>
      <p:font typeface="Barlow Thin" charset="1" panose="00000300000000000000"/>
      <p:regular r:id="rId20"/>
    </p:embeddedFont>
    <p:embeddedFont>
      <p:font typeface="Barlow Thin Italics" charset="1" panose="00000300000000000000"/>
      <p:regular r:id="rId21"/>
    </p:embeddedFont>
    <p:embeddedFont>
      <p:font typeface="Barlow Extra-Light" charset="1" panose="00000300000000000000"/>
      <p:regular r:id="rId22"/>
    </p:embeddedFont>
    <p:embeddedFont>
      <p:font typeface="Barlow Extra-Light Italics" charset="1" panose="00000300000000000000"/>
      <p:regular r:id="rId23"/>
    </p:embeddedFont>
    <p:embeddedFont>
      <p:font typeface="Barlow Light" charset="1" panose="00000400000000000000"/>
      <p:regular r:id="rId24"/>
    </p:embeddedFont>
    <p:embeddedFont>
      <p:font typeface="Barlow Light Italics" charset="1" panose="00000400000000000000"/>
      <p:regular r:id="rId25"/>
    </p:embeddedFont>
    <p:embeddedFont>
      <p:font typeface="Barlow Medium" charset="1" panose="00000600000000000000"/>
      <p:regular r:id="rId26"/>
    </p:embeddedFont>
    <p:embeddedFont>
      <p:font typeface="Barlow Medium Italics" charset="1" panose="00000600000000000000"/>
      <p:regular r:id="rId27"/>
    </p:embeddedFont>
    <p:embeddedFont>
      <p:font typeface="Barlow Semi-Bold" charset="1" panose="00000700000000000000"/>
      <p:regular r:id="rId28"/>
    </p:embeddedFont>
    <p:embeddedFont>
      <p:font typeface="Barlow Semi-Bold Italics" charset="1" panose="00000700000000000000"/>
      <p:regular r:id="rId29"/>
    </p:embeddedFont>
    <p:embeddedFont>
      <p:font typeface="Barlow Ultra-Bold" charset="1" panose="00000900000000000000"/>
      <p:regular r:id="rId30"/>
    </p:embeddedFont>
    <p:embeddedFont>
      <p:font typeface="Barlow Ultra-Bold Italics" charset="1" panose="00000900000000000000"/>
      <p:regular r:id="rId31"/>
    </p:embeddedFont>
    <p:embeddedFont>
      <p:font typeface="Barlow Heavy" charset="1" panose="00000A00000000000000"/>
      <p:regular r:id="rId32"/>
    </p:embeddedFont>
    <p:embeddedFont>
      <p:font typeface="Barlow Heavy Italics" charset="1" panose="00000A00000000000000"/>
      <p:regular r:id="rId33"/>
    </p:embeddedFont>
    <p:embeddedFont>
      <p:font typeface="Be Vietnam" charset="1" panose="00000500000000000000"/>
      <p:regular r:id="rId34"/>
    </p:embeddedFont>
    <p:embeddedFont>
      <p:font typeface="Be Vietnam Italics" charset="1" panose="00000500000000000000"/>
      <p:regular r:id="rId35"/>
    </p:embeddedFont>
    <p:embeddedFont>
      <p:font typeface="Be Vietnam Thin" charset="1" panose="00000200000000000000"/>
      <p:regular r:id="rId36"/>
    </p:embeddedFont>
    <p:embeddedFont>
      <p:font typeface="Be Vietnam Thin Italics" charset="1" panose="00000300000000000000"/>
      <p:regular r:id="rId37"/>
    </p:embeddedFont>
    <p:embeddedFont>
      <p:font typeface="Be Vietnam Medium" charset="1" panose="00000600000000000000"/>
      <p:regular r:id="rId38"/>
    </p:embeddedFont>
    <p:embeddedFont>
      <p:font typeface="Be Vietnam Medium Italics" charset="1" panose="00000600000000000000"/>
      <p:regular r:id="rId39"/>
    </p:embeddedFont>
    <p:embeddedFont>
      <p:font typeface="Be Vietnam Ultra-Bold" charset="1" panose="00000900000000000000"/>
      <p:regular r:id="rId40"/>
    </p:embeddedFont>
    <p:embeddedFont>
      <p:font typeface="Be Vietnam Ultra-Bold Italics" charset="1" panose="00000900000000000000"/>
      <p:regular r:id="rId41"/>
    </p:embeddedFont>
    <p:embeddedFont>
      <p:font typeface="Montserrat" charset="1" panose="00000500000000000000"/>
      <p:regular r:id="rId42"/>
    </p:embeddedFont>
    <p:embeddedFont>
      <p:font typeface="Montserrat Bold" charset="1" panose="00000800000000000000"/>
      <p:regular r:id="rId43"/>
    </p:embeddedFont>
    <p:embeddedFont>
      <p:font typeface="Montserrat Italics" charset="1" panose="00000500000000000000"/>
      <p:regular r:id="rId44"/>
    </p:embeddedFont>
    <p:embeddedFont>
      <p:font typeface="Montserrat Bold Italics" charset="1" panose="00000800000000000000"/>
      <p:regular r:id="rId45"/>
    </p:embeddedFont>
    <p:embeddedFont>
      <p:font typeface="Montserrat Thin" charset="1" panose="00000300000000000000"/>
      <p:regular r:id="rId46"/>
    </p:embeddedFont>
    <p:embeddedFont>
      <p:font typeface="Montserrat Thin Italics" charset="1" panose="00000300000000000000"/>
      <p:regular r:id="rId47"/>
    </p:embeddedFont>
    <p:embeddedFont>
      <p:font typeface="Montserrat Extra-Light" charset="1" panose="00000300000000000000"/>
      <p:regular r:id="rId48"/>
    </p:embeddedFont>
    <p:embeddedFont>
      <p:font typeface="Montserrat Extra-Light Italics" charset="1" panose="00000300000000000000"/>
      <p:regular r:id="rId49"/>
    </p:embeddedFont>
    <p:embeddedFont>
      <p:font typeface="Montserrat Light" charset="1" panose="00000400000000000000"/>
      <p:regular r:id="rId50"/>
    </p:embeddedFont>
    <p:embeddedFont>
      <p:font typeface="Montserrat Light Italics" charset="1" panose="00000400000000000000"/>
      <p:regular r:id="rId51"/>
    </p:embeddedFont>
    <p:embeddedFont>
      <p:font typeface="Montserrat Medium" charset="1" panose="00000600000000000000"/>
      <p:regular r:id="rId52"/>
    </p:embeddedFont>
    <p:embeddedFont>
      <p:font typeface="Montserrat Medium Italics" charset="1" panose="00000600000000000000"/>
      <p:regular r:id="rId53"/>
    </p:embeddedFont>
    <p:embeddedFont>
      <p:font typeface="Montserrat Semi-Bold" charset="1" panose="00000700000000000000"/>
      <p:regular r:id="rId54"/>
    </p:embeddedFont>
    <p:embeddedFont>
      <p:font typeface="Montserrat Semi-Bold Italics" charset="1" panose="00000700000000000000"/>
      <p:regular r:id="rId55"/>
    </p:embeddedFont>
    <p:embeddedFont>
      <p:font typeface="Montserrat Ultra-Bold" charset="1" panose="00000900000000000000"/>
      <p:regular r:id="rId56"/>
    </p:embeddedFont>
    <p:embeddedFont>
      <p:font typeface="Montserrat Ultra-Bold Italics" charset="1" panose="00000900000000000000"/>
      <p:regular r:id="rId57"/>
    </p:embeddedFont>
    <p:embeddedFont>
      <p:font typeface="Montserrat Heavy" charset="1" panose="00000A00000000000000"/>
      <p:regular r:id="rId58"/>
    </p:embeddedFont>
    <p:embeddedFont>
      <p:font typeface="Montserrat Heavy Italics" charset="1" panose="00000A00000000000000"/>
      <p:regular r:id="rId59"/>
    </p:embeddedFont>
    <p:embeddedFont>
      <p:font typeface="Muli" charset="1" panose="00000500000000000000"/>
      <p:regular r:id="rId60"/>
    </p:embeddedFont>
    <p:embeddedFont>
      <p:font typeface="Muli Bold" charset="1" panose="00000800000000000000"/>
      <p:regular r:id="rId61"/>
    </p:embeddedFont>
    <p:embeddedFont>
      <p:font typeface="Muli Italics" charset="1" panose="00000500000000000000"/>
      <p:regular r:id="rId62"/>
    </p:embeddedFont>
    <p:embeddedFont>
      <p:font typeface="Muli Bold Italics" charset="1" panose="00000800000000000000"/>
      <p:regular r:id="rId63"/>
    </p:embeddedFont>
    <p:embeddedFont>
      <p:font typeface="Muli Extra-Light" charset="1" panose="00000300000000000000"/>
      <p:regular r:id="rId64"/>
    </p:embeddedFont>
    <p:embeddedFont>
      <p:font typeface="Muli Extra-Light Italics" charset="1" panose="00000300000000000000"/>
      <p:regular r:id="rId65"/>
    </p:embeddedFont>
    <p:embeddedFont>
      <p:font typeface="Muli Light" charset="1" panose="00000400000000000000"/>
      <p:regular r:id="rId66"/>
    </p:embeddedFont>
    <p:embeddedFont>
      <p:font typeface="Muli Light Italics" charset="1" panose="00000400000000000000"/>
      <p:regular r:id="rId67"/>
    </p:embeddedFont>
    <p:embeddedFont>
      <p:font typeface="Muli Semi-Bold" charset="1" panose="00000700000000000000"/>
      <p:regular r:id="rId68"/>
    </p:embeddedFont>
    <p:embeddedFont>
      <p:font typeface="Muli Semi-Bold Italics" charset="1" panose="00000700000000000000"/>
      <p:regular r:id="rId69"/>
    </p:embeddedFont>
    <p:embeddedFont>
      <p:font typeface="Muli Ultra-Bold" charset="1" panose="00000900000000000000"/>
      <p:regular r:id="rId70"/>
    </p:embeddedFont>
    <p:embeddedFont>
      <p:font typeface="Muli Ultra-Bold Italics" charset="1" panose="00000900000000000000"/>
      <p:regular r:id="rId71"/>
    </p:embeddedFont>
    <p:embeddedFont>
      <p:font typeface="Muli Heavy" charset="1" panose="00000A00000000000000"/>
      <p:regular r:id="rId72"/>
    </p:embeddedFont>
    <p:embeddedFont>
      <p:font typeface="Muli Heavy Italics" charset="1" panose="00000A00000000000000"/>
      <p:regular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63" Target="fonts/font63.fntdata" Type="http://schemas.openxmlformats.org/officeDocument/2006/relationships/font"/><Relationship Id="rId64" Target="fonts/font64.fntdata" Type="http://schemas.openxmlformats.org/officeDocument/2006/relationships/font"/><Relationship Id="rId65" Target="fonts/font65.fntdata" Type="http://schemas.openxmlformats.org/officeDocument/2006/relationships/font"/><Relationship Id="rId66" Target="fonts/font66.fntdata" Type="http://schemas.openxmlformats.org/officeDocument/2006/relationships/font"/><Relationship Id="rId67" Target="fonts/font67.fntdata" Type="http://schemas.openxmlformats.org/officeDocument/2006/relationships/font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fonts/font7.fntdata" Type="http://schemas.openxmlformats.org/officeDocument/2006/relationships/font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74" Target="slides/slide1.xml" Type="http://schemas.openxmlformats.org/officeDocument/2006/relationships/slide"/><Relationship Id="rId75" Target="slides/slide2.xml" Type="http://schemas.openxmlformats.org/officeDocument/2006/relationships/slide"/><Relationship Id="rId76" Target="slides/slide3.xml" Type="http://schemas.openxmlformats.org/officeDocument/2006/relationships/slide"/><Relationship Id="rId77" Target="slides/slide4.xml" Type="http://schemas.openxmlformats.org/officeDocument/2006/relationships/slide"/><Relationship Id="rId78" Target="slides/slide5.xml" Type="http://schemas.openxmlformats.org/officeDocument/2006/relationships/slide"/><Relationship Id="rId79" Target="slides/slide6.xml" Type="http://schemas.openxmlformats.org/officeDocument/2006/relationships/slide"/><Relationship Id="rId8" Target="fonts/font8.fntdata" Type="http://schemas.openxmlformats.org/officeDocument/2006/relationships/font"/><Relationship Id="rId80" Target="slides/slide7.xml" Type="http://schemas.openxmlformats.org/officeDocument/2006/relationships/slide"/><Relationship Id="rId81" Target="slides/slide8.xml" Type="http://schemas.openxmlformats.org/officeDocument/2006/relationships/slide"/><Relationship Id="rId82" Target="slides/slide9.xml" Type="http://schemas.openxmlformats.org/officeDocument/2006/relationships/slide"/><Relationship Id="rId83" Target="slides/slide10.xml" Type="http://schemas.openxmlformats.org/officeDocument/2006/relationships/slide"/><Relationship Id="rId84" Target="slides/slide11.xml" Type="http://schemas.openxmlformats.org/officeDocument/2006/relationships/slide"/><Relationship Id="rId85" Target="slides/slide12.xml" Type="http://schemas.openxmlformats.org/officeDocument/2006/relationships/slide"/><Relationship Id="rId86" Target="slides/slide13.xml" Type="http://schemas.openxmlformats.org/officeDocument/2006/relationships/slide"/><Relationship Id="rId87" Target="slides/slide14.xml" Type="http://schemas.openxmlformats.org/officeDocument/2006/relationships/slide"/><Relationship Id="rId88" Target="slides/slide15.xml" Type="http://schemas.openxmlformats.org/officeDocument/2006/relationships/slide"/><Relationship Id="rId89" Target="slides/slide16.xml" Type="http://schemas.openxmlformats.org/officeDocument/2006/relationships/slide"/><Relationship Id="rId9" Target="fonts/font9.fntdata" Type="http://schemas.openxmlformats.org/officeDocument/2006/relationships/font"/><Relationship Id="rId90" Target="slides/slide17.xml" Type="http://schemas.openxmlformats.org/officeDocument/2006/relationships/slide"/><Relationship Id="rId91" Target="slides/slide18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png>
</file>

<file path=ppt/media/image23.sv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jpeg>
</file>

<file path=ppt/media/image42.jpeg>
</file>

<file path=ppt/media/image43.jpe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svg" Type="http://schemas.openxmlformats.org/officeDocument/2006/relationships/image"/><Relationship Id="rId12" Target="../media/image31.png" Type="http://schemas.openxmlformats.org/officeDocument/2006/relationships/image"/><Relationship Id="rId13" Target="../media/image32.svg" Type="http://schemas.openxmlformats.org/officeDocument/2006/relationships/image"/><Relationship Id="rId14" Target="../media/image33.png" Type="http://schemas.openxmlformats.org/officeDocument/2006/relationships/image"/><Relationship Id="rId15" Target="../media/image34.svg" Type="http://schemas.openxmlformats.org/officeDocument/2006/relationships/image"/><Relationship Id="rId16" Target="../media/image8.png" Type="http://schemas.openxmlformats.org/officeDocument/2006/relationships/image"/><Relationship Id="rId17" Target="../media/image9.svg" Type="http://schemas.openxmlformats.org/officeDocument/2006/relationships/image"/><Relationship Id="rId18" Target="../media/image2.png" Type="http://schemas.openxmlformats.org/officeDocument/2006/relationships/image"/><Relationship Id="rId19" Target="../media/image3.pn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../media/image27.png" Type="http://schemas.openxmlformats.org/officeDocument/2006/relationships/image"/><Relationship Id="rId9" Target="../media/image28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11" Target="../media/image3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35.png" Type="http://schemas.openxmlformats.org/officeDocument/2006/relationships/image"/><Relationship Id="rId5" Target="../media/image36.svg" Type="http://schemas.openxmlformats.org/officeDocument/2006/relationships/image"/><Relationship Id="rId6" Target="../media/image37.png" Type="http://schemas.openxmlformats.org/officeDocument/2006/relationships/image"/><Relationship Id="rId7" Target="../media/image38.svg" Type="http://schemas.openxmlformats.org/officeDocument/2006/relationships/image"/><Relationship Id="rId8" Target="../media/image39.png" Type="http://schemas.openxmlformats.org/officeDocument/2006/relationships/image"/><Relationship Id="rId9" Target="../media/image40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png" Type="http://schemas.openxmlformats.org/officeDocument/2006/relationships/image"/><Relationship Id="rId2" Target="../media/image41.jpeg" Type="http://schemas.openxmlformats.org/officeDocument/2006/relationships/image"/><Relationship Id="rId3" Target="../media/image42.jpeg" Type="http://schemas.openxmlformats.org/officeDocument/2006/relationships/image"/><Relationship Id="rId4" Target="../media/image43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6.png" Type="http://schemas.openxmlformats.org/officeDocument/2006/relationships/image"/><Relationship Id="rId11" Target="../media/image47.svg" Type="http://schemas.openxmlformats.org/officeDocument/2006/relationships/image"/><Relationship Id="rId12" Target="../media/image48.png" Type="http://schemas.openxmlformats.org/officeDocument/2006/relationships/image"/><Relationship Id="rId13" Target="../media/image49.svg" Type="http://schemas.openxmlformats.org/officeDocument/2006/relationships/image"/><Relationship Id="rId14" Target="../media/image2.png" Type="http://schemas.openxmlformats.org/officeDocument/2006/relationships/image"/><Relationship Id="rId15" Target="../media/image3.pn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44.png" Type="http://schemas.openxmlformats.org/officeDocument/2006/relationships/image"/><Relationship Id="rId9" Target="../media/image4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2.png" Type="http://schemas.openxmlformats.org/officeDocument/2006/relationships/image"/><Relationship Id="rId9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png" Type="http://schemas.openxmlformats.org/officeDocument/2006/relationships/image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jpeg" Type="http://schemas.openxmlformats.org/officeDocument/2006/relationships/image"/><Relationship Id="rId9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jpeg" Type="http://schemas.openxmlformats.org/officeDocument/2006/relationships/image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38888" t="0" r="-3888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13273" y="454409"/>
            <a:ext cx="4366124" cy="1116915"/>
          </a:xfrm>
          <a:custGeom>
            <a:avLst/>
            <a:gdLst/>
            <a:ahLst/>
            <a:cxnLst/>
            <a:rect r="r" b="b" t="t" l="l"/>
            <a:pathLst>
              <a:path h="1116915" w="4366124">
                <a:moveTo>
                  <a:pt x="0" y="0"/>
                </a:moveTo>
                <a:lnTo>
                  <a:pt x="4366124" y="0"/>
                </a:lnTo>
                <a:lnTo>
                  <a:pt x="4366124" y="1116916"/>
                </a:lnTo>
                <a:lnTo>
                  <a:pt x="0" y="11169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407276" y="7032873"/>
            <a:ext cx="7875113" cy="1319718"/>
            <a:chOff x="0" y="0"/>
            <a:chExt cx="10500150" cy="1759624"/>
          </a:xfrm>
        </p:grpSpPr>
        <p:sp>
          <p:nvSpPr>
            <p:cNvPr name="AutoShape 5" id="5"/>
            <p:cNvSpPr/>
            <p:nvPr/>
          </p:nvSpPr>
          <p:spPr>
            <a:xfrm>
              <a:off x="44450" y="0"/>
              <a:ext cx="0" cy="1759624"/>
            </a:xfrm>
            <a:prstGeom prst="line">
              <a:avLst/>
            </a:prstGeom>
            <a:ln cap="flat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10455700" y="0"/>
              <a:ext cx="0" cy="1759624"/>
            </a:xfrm>
            <a:prstGeom prst="line">
              <a:avLst/>
            </a:prstGeom>
            <a:ln cap="flat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98593"/>
              <a:ext cx="10455700" cy="15433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88"/>
                </a:lnSpc>
              </a:pPr>
              <a:r>
                <a:rPr lang="en-US" sz="3700">
                  <a:solidFill>
                    <a:srgbClr val="FFFFFF"/>
                  </a:solidFill>
                  <a:latin typeface="Barlow"/>
                </a:rPr>
                <a:t>Solve real-world problems on an endless canvas of invention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849921" y="9258300"/>
            <a:ext cx="2989823" cy="775485"/>
          </a:xfrm>
          <a:custGeom>
            <a:avLst/>
            <a:gdLst/>
            <a:ahLst/>
            <a:cxnLst/>
            <a:rect r="r" b="b" t="t" l="l"/>
            <a:pathLst>
              <a:path h="775485" w="2989823">
                <a:moveTo>
                  <a:pt x="0" y="0"/>
                </a:moveTo>
                <a:lnTo>
                  <a:pt x="2989823" y="0"/>
                </a:lnTo>
                <a:lnTo>
                  <a:pt x="2989823" y="775485"/>
                </a:lnTo>
                <a:lnTo>
                  <a:pt x="0" y="775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904794" y="2922579"/>
            <a:ext cx="8880077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spc="1227">
                <a:solidFill>
                  <a:srgbClr val="FFFFFF"/>
                </a:solidFill>
                <a:latin typeface="Canva Sans Bold"/>
              </a:rPr>
              <a:t>INTERCAMPUS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3156767" y="3630604"/>
            <a:ext cx="12376130" cy="2295880"/>
            <a:chOff x="0" y="0"/>
            <a:chExt cx="16501507" cy="306117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219075"/>
              <a:ext cx="16501507" cy="22043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931"/>
                </a:lnSpc>
              </a:pPr>
              <a:r>
                <a:rPr lang="en-US" sz="11931">
                  <a:solidFill>
                    <a:srgbClr val="FF9100"/>
                  </a:solidFill>
                  <a:latin typeface="Montserrat Heavy"/>
                </a:rPr>
                <a:t>INNOVATION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2557323" y="1520655"/>
              <a:ext cx="11386860" cy="1540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62"/>
                </a:lnSpc>
              </a:pPr>
              <a:r>
                <a:rPr lang="en-US" sz="8362">
                  <a:solidFill>
                    <a:srgbClr val="FFFFFF"/>
                  </a:solidFill>
                  <a:latin typeface="Montserrat Bold"/>
                </a:rPr>
                <a:t>HACKATHON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904794" y="2022397"/>
            <a:ext cx="8880077" cy="496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0"/>
              </a:lnSpc>
            </a:pPr>
            <a:r>
              <a:rPr lang="en-US" sz="2943" spc="903">
                <a:solidFill>
                  <a:srgbClr val="FFFFFF"/>
                </a:solidFill>
                <a:latin typeface="Be Vietnam"/>
              </a:rPr>
              <a:t>PRESENTS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70853" y="6152158"/>
            <a:ext cx="7747958" cy="487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4"/>
              </a:lnSpc>
            </a:pPr>
            <a:r>
              <a:rPr lang="en-US" sz="2917" spc="437">
                <a:solidFill>
                  <a:srgbClr val="FFFFFF"/>
                </a:solidFill>
                <a:latin typeface="Montserrat Bold"/>
              </a:rPr>
              <a:t>PUNE REGION- 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04794" y="8707329"/>
            <a:ext cx="8880077" cy="282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1"/>
              </a:lnSpc>
            </a:pPr>
            <a:r>
              <a:rPr lang="en-US" sz="1643" spc="504">
                <a:solidFill>
                  <a:srgbClr val="FFFFFF"/>
                </a:solidFill>
                <a:latin typeface="Montserrat Classic"/>
              </a:rPr>
              <a:t>IN PARTNERSHIP WITH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2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828263"/>
            <a:ext cx="4566630" cy="1086796"/>
            <a:chOff x="0" y="0"/>
            <a:chExt cx="2774948" cy="660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74948" cy="660400"/>
            </a:xfrm>
            <a:custGeom>
              <a:avLst/>
              <a:gdLst/>
              <a:ahLst/>
              <a:cxnLst/>
              <a:rect r="r" b="b" t="t" l="l"/>
              <a:pathLst>
                <a:path h="660400" w="2774948">
                  <a:moveTo>
                    <a:pt x="265048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650488" y="0"/>
                  </a:lnTo>
                  <a:cubicBezTo>
                    <a:pt x="2719068" y="0"/>
                    <a:pt x="2774948" y="55880"/>
                    <a:pt x="2774948" y="124460"/>
                  </a:cubicBezTo>
                  <a:lnTo>
                    <a:pt x="2774948" y="535940"/>
                  </a:lnTo>
                  <a:cubicBezTo>
                    <a:pt x="2774948" y="604520"/>
                    <a:pt x="2719068" y="660400"/>
                    <a:pt x="2650488" y="660400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480942" y="5115477"/>
            <a:ext cx="3662145" cy="483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30" u="none">
                <a:solidFill>
                  <a:srgbClr val="F8F8F8"/>
                </a:solidFill>
                <a:latin typeface="Muli Heavy"/>
              </a:rPr>
              <a:t>1.9 Billion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325937"/>
            <a:ext cx="4566630" cy="870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Total Available</a:t>
            </a:r>
          </a:p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Market (TAM)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60201" y="1937867"/>
            <a:ext cx="5408196" cy="805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5000" spc="-50" u="none">
                <a:solidFill>
                  <a:srgbClr val="F8F8F8"/>
                </a:solidFill>
                <a:latin typeface="Muli Heavy"/>
              </a:rPr>
              <a:t>Size the Market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99899" y="1896238"/>
            <a:ext cx="8959401" cy="88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39"/>
              </a:lnSpc>
            </a:pPr>
            <a:r>
              <a:rPr lang="en-US" sz="2599" u="none">
                <a:solidFill>
                  <a:srgbClr val="F8F8F8"/>
                </a:solidFill>
                <a:latin typeface="Muli"/>
              </a:rPr>
              <a:t>Apply the two ways to size the market - top down or bottom up. Some sizing jargons are TAM, SAM, and SOM.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860685" y="4828263"/>
            <a:ext cx="4566630" cy="1086796"/>
            <a:chOff x="0" y="0"/>
            <a:chExt cx="2774948" cy="660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74948" cy="660400"/>
            </a:xfrm>
            <a:custGeom>
              <a:avLst/>
              <a:gdLst/>
              <a:ahLst/>
              <a:cxnLst/>
              <a:rect r="r" b="b" t="t" l="l"/>
              <a:pathLst>
                <a:path h="660400" w="2774948">
                  <a:moveTo>
                    <a:pt x="265048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650488" y="0"/>
                  </a:lnTo>
                  <a:cubicBezTo>
                    <a:pt x="2719068" y="0"/>
                    <a:pt x="2774948" y="55880"/>
                    <a:pt x="2774948" y="124460"/>
                  </a:cubicBezTo>
                  <a:lnTo>
                    <a:pt x="2774948" y="535940"/>
                  </a:lnTo>
                  <a:cubicBezTo>
                    <a:pt x="2774948" y="604520"/>
                    <a:pt x="2719068" y="660400"/>
                    <a:pt x="2650488" y="660400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312928" y="5115477"/>
            <a:ext cx="3662145" cy="483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30" u="none">
                <a:solidFill>
                  <a:srgbClr val="F8F8F8"/>
                </a:solidFill>
                <a:latin typeface="Muli Heavy"/>
              </a:rPr>
              <a:t>53 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60685" y="6325937"/>
            <a:ext cx="4566630" cy="870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Serviceable Available</a:t>
            </a:r>
          </a:p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Market (SAM)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692670" y="4828263"/>
            <a:ext cx="4566630" cy="1086796"/>
            <a:chOff x="0" y="0"/>
            <a:chExt cx="2774948" cy="660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74948" cy="660400"/>
            </a:xfrm>
            <a:custGeom>
              <a:avLst/>
              <a:gdLst/>
              <a:ahLst/>
              <a:cxnLst/>
              <a:rect r="r" b="b" t="t" l="l"/>
              <a:pathLst>
                <a:path h="660400" w="2774948">
                  <a:moveTo>
                    <a:pt x="265048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650488" y="0"/>
                  </a:lnTo>
                  <a:cubicBezTo>
                    <a:pt x="2719068" y="0"/>
                    <a:pt x="2774948" y="55880"/>
                    <a:pt x="2774948" y="124460"/>
                  </a:cubicBezTo>
                  <a:lnTo>
                    <a:pt x="2774948" y="535940"/>
                  </a:lnTo>
                  <a:cubicBezTo>
                    <a:pt x="2774948" y="604520"/>
                    <a:pt x="2719068" y="660400"/>
                    <a:pt x="2650488" y="660400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144913" y="5115477"/>
            <a:ext cx="3662145" cy="483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pc="-30" u="none">
                <a:solidFill>
                  <a:srgbClr val="F8F8F8"/>
                </a:solidFill>
                <a:latin typeface="Muli Heavy"/>
              </a:rPr>
              <a:t>10.6M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92670" y="6325937"/>
            <a:ext cx="4566630" cy="870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Serviceable Obtainable</a:t>
            </a:r>
          </a:p>
          <a:p>
            <a:pPr algn="ctr" marL="0" indent="0" lvl="0">
              <a:lnSpc>
                <a:spcPts val="3500"/>
              </a:lnSpc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Market (SOM)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19" id="19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-1787284" y="1028700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2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9327" y="3686285"/>
            <a:ext cx="21869708" cy="2914431"/>
            <a:chOff x="0" y="0"/>
            <a:chExt cx="29159611" cy="38859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9672018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9321869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7259300" y="4895215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6"/>
                </a:lnTo>
                <a:lnTo>
                  <a:pt x="0" y="26712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-10800000">
            <a:off x="0" y="6544348"/>
            <a:ext cx="18288000" cy="3742652"/>
          </a:xfrm>
          <a:prstGeom prst="rect">
            <a:avLst/>
          </a:prstGeom>
          <a:solidFill>
            <a:srgbClr val="2620F6"/>
          </a:solidFill>
        </p:spPr>
      </p:sp>
      <p:sp>
        <p:nvSpPr>
          <p:cNvPr name="TextBox 8" id="8"/>
          <p:cNvSpPr txBox="true"/>
          <p:nvPr/>
        </p:nvSpPr>
        <p:spPr>
          <a:xfrm rot="0">
            <a:off x="1028700" y="1270685"/>
            <a:ext cx="6873773" cy="805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5000" spc="-50" u="none">
                <a:solidFill>
                  <a:srgbClr val="F8F8F8"/>
                </a:solidFill>
                <a:latin typeface="Muli Heavy"/>
              </a:rPr>
              <a:t>Direct Competitors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85527" y="7989198"/>
            <a:ext cx="6873773" cy="805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5000" spc="-50" u="none">
                <a:solidFill>
                  <a:srgbClr val="F8F8F8"/>
                </a:solidFill>
                <a:latin typeface="Muli Heavy"/>
              </a:rPr>
              <a:t>Indirect Competitors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291315" y="1028700"/>
            <a:ext cx="1336922" cy="1336922"/>
            <a:chOff x="0" y="0"/>
            <a:chExt cx="1782563" cy="1782563"/>
          </a:xfrm>
        </p:grpSpPr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0" y="0"/>
              <a:ext cx="1782563" cy="1782563"/>
              <a:chOff x="1371600" y="6705600"/>
              <a:chExt cx="10972800" cy="1097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411641" y="411641"/>
              <a:ext cx="959282" cy="959282"/>
            </a:xfrm>
            <a:custGeom>
              <a:avLst/>
              <a:gdLst/>
              <a:ahLst/>
              <a:cxnLst/>
              <a:rect r="r" b="b" t="t" l="l"/>
              <a:pathLst>
                <a:path h="959282" w="959282">
                  <a:moveTo>
                    <a:pt x="0" y="0"/>
                  </a:moveTo>
                  <a:lnTo>
                    <a:pt x="959282" y="0"/>
                  </a:lnTo>
                  <a:lnTo>
                    <a:pt x="959282" y="959282"/>
                  </a:lnTo>
                  <a:lnTo>
                    <a:pt x="0" y="9592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5922378" y="1028700"/>
            <a:ext cx="1336922" cy="1336922"/>
            <a:chOff x="0" y="0"/>
            <a:chExt cx="1782563" cy="1782563"/>
          </a:xfrm>
        </p:grpSpPr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0" y="0"/>
              <a:ext cx="1782563" cy="1782563"/>
              <a:chOff x="1371600" y="6705600"/>
              <a:chExt cx="10972800" cy="1097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grpSp>
          <p:nvGrpSpPr>
            <p:cNvPr name="Group 17" id="17"/>
            <p:cNvGrpSpPr>
              <a:grpSpLocks noChangeAspect="true"/>
            </p:cNvGrpSpPr>
            <p:nvPr/>
          </p:nvGrpSpPr>
          <p:grpSpPr>
            <a:xfrm rot="0">
              <a:off x="416273" y="479815"/>
              <a:ext cx="950018" cy="822932"/>
              <a:chOff x="0" y="0"/>
              <a:chExt cx="5791200" cy="50165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29210" y="2374900"/>
                <a:ext cx="5746750" cy="2523490"/>
              </a:xfrm>
              <a:custGeom>
                <a:avLst/>
                <a:gdLst/>
                <a:ahLst/>
                <a:cxnLst/>
                <a:rect r="r" b="b" t="t" l="l"/>
                <a:pathLst>
                  <a:path h="2523490" w="5746750">
                    <a:moveTo>
                      <a:pt x="190500" y="152400"/>
                    </a:moveTo>
                    <a:cubicBezTo>
                      <a:pt x="190500" y="152400"/>
                      <a:pt x="2416810" y="0"/>
                      <a:pt x="2432050" y="2393950"/>
                    </a:cubicBezTo>
                    <a:cubicBezTo>
                      <a:pt x="36830" y="2378710"/>
                      <a:pt x="190500" y="152400"/>
                      <a:pt x="190500" y="152400"/>
                    </a:cubicBezTo>
                    <a:close/>
                    <a:moveTo>
                      <a:pt x="2561590" y="2523490"/>
                    </a:moveTo>
                    <a:lnTo>
                      <a:pt x="2430780" y="2522220"/>
                    </a:lnTo>
                    <a:cubicBezTo>
                      <a:pt x="1658620" y="2517140"/>
                      <a:pt x="1057910" y="2289810"/>
                      <a:pt x="645160" y="1845310"/>
                    </a:cubicBezTo>
                    <a:cubicBezTo>
                      <a:pt x="0" y="1149350"/>
                      <a:pt x="58420" y="184150"/>
                      <a:pt x="60960" y="143510"/>
                    </a:cubicBezTo>
                    <a:lnTo>
                      <a:pt x="68580" y="31750"/>
                    </a:lnTo>
                    <a:lnTo>
                      <a:pt x="181610" y="24130"/>
                    </a:lnTo>
                    <a:cubicBezTo>
                      <a:pt x="181610" y="24130"/>
                      <a:pt x="213360" y="21590"/>
                      <a:pt x="269240" y="21590"/>
                    </a:cubicBezTo>
                    <a:cubicBezTo>
                      <a:pt x="648970" y="21590"/>
                      <a:pt x="2546350" y="135890"/>
                      <a:pt x="2561590" y="2393950"/>
                    </a:cubicBezTo>
                    <a:lnTo>
                      <a:pt x="2561590" y="2523490"/>
                    </a:lnTo>
                    <a:close/>
                    <a:moveTo>
                      <a:pt x="318770" y="280670"/>
                    </a:moveTo>
                    <a:cubicBezTo>
                      <a:pt x="326390" y="544830"/>
                      <a:pt x="391160" y="1193800"/>
                      <a:pt x="836930" y="1672590"/>
                    </a:cubicBezTo>
                    <a:cubicBezTo>
                      <a:pt x="1174750" y="2035810"/>
                      <a:pt x="1666240" y="2233930"/>
                      <a:pt x="2298700" y="2261870"/>
                    </a:cubicBezTo>
                    <a:cubicBezTo>
                      <a:pt x="2221230" y="486410"/>
                      <a:pt x="829310" y="290830"/>
                      <a:pt x="318770" y="280670"/>
                    </a:cubicBezTo>
                    <a:close/>
                    <a:moveTo>
                      <a:pt x="3314700" y="2393950"/>
                    </a:moveTo>
                    <a:cubicBezTo>
                      <a:pt x="3329940" y="0"/>
                      <a:pt x="5556250" y="152400"/>
                      <a:pt x="5556250" y="152400"/>
                    </a:cubicBezTo>
                    <a:cubicBezTo>
                      <a:pt x="5556250" y="152400"/>
                      <a:pt x="5708650" y="2378710"/>
                      <a:pt x="3314700" y="2393950"/>
                    </a:cubicBezTo>
                    <a:close/>
                    <a:moveTo>
                      <a:pt x="3185160" y="2392680"/>
                    </a:moveTo>
                    <a:cubicBezTo>
                      <a:pt x="3199130" y="134620"/>
                      <a:pt x="5096510" y="20320"/>
                      <a:pt x="5477510" y="20320"/>
                    </a:cubicBezTo>
                    <a:cubicBezTo>
                      <a:pt x="5533390" y="20320"/>
                      <a:pt x="5565140" y="22860"/>
                      <a:pt x="5565140" y="22860"/>
                    </a:cubicBezTo>
                    <a:lnTo>
                      <a:pt x="5678170" y="30480"/>
                    </a:lnTo>
                    <a:lnTo>
                      <a:pt x="5685790" y="142240"/>
                    </a:lnTo>
                    <a:cubicBezTo>
                      <a:pt x="5688330" y="182880"/>
                      <a:pt x="5746749" y="1149350"/>
                      <a:pt x="5101590" y="1844040"/>
                    </a:cubicBezTo>
                    <a:cubicBezTo>
                      <a:pt x="4688840" y="2288540"/>
                      <a:pt x="4088129" y="2515870"/>
                      <a:pt x="3315970" y="2520950"/>
                    </a:cubicBezTo>
                    <a:lnTo>
                      <a:pt x="3185159" y="2522220"/>
                    </a:lnTo>
                    <a:lnTo>
                      <a:pt x="3185159" y="2392680"/>
                    </a:lnTo>
                    <a:close/>
                    <a:moveTo>
                      <a:pt x="3446780" y="2260600"/>
                    </a:moveTo>
                    <a:cubicBezTo>
                      <a:pt x="4079240" y="2232660"/>
                      <a:pt x="4570730" y="2034540"/>
                      <a:pt x="4908550" y="1671320"/>
                    </a:cubicBezTo>
                    <a:cubicBezTo>
                      <a:pt x="5354320" y="1192530"/>
                      <a:pt x="5419090" y="543560"/>
                      <a:pt x="5426710" y="279400"/>
                    </a:cubicBezTo>
                    <a:cubicBezTo>
                      <a:pt x="4916170" y="290830"/>
                      <a:pt x="3524250" y="486410"/>
                      <a:pt x="3446780" y="2260600"/>
                    </a:cubicBezTo>
                    <a:close/>
                  </a:path>
                </a:pathLst>
              </a:custGeom>
              <a:solidFill>
                <a:srgbClr val="F8F8F8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 flipH="false" flipV="false" rot="0">
                <a:off x="1188720" y="0"/>
                <a:ext cx="3362960" cy="3525520"/>
              </a:xfrm>
              <a:custGeom>
                <a:avLst/>
                <a:gdLst/>
                <a:ahLst/>
                <a:cxnLst/>
                <a:rect r="r" b="b" t="t" l="l"/>
                <a:pathLst>
                  <a:path h="3525520" w="3362960">
                    <a:moveTo>
                      <a:pt x="1681480" y="171450"/>
                    </a:moveTo>
                    <a:cubicBezTo>
                      <a:pt x="1681480" y="171450"/>
                      <a:pt x="3362960" y="1637030"/>
                      <a:pt x="1681480" y="3341370"/>
                    </a:cubicBezTo>
                    <a:cubicBezTo>
                      <a:pt x="0" y="1638300"/>
                      <a:pt x="1681480" y="171450"/>
                      <a:pt x="1681480" y="171450"/>
                    </a:cubicBezTo>
                    <a:close/>
                    <a:moveTo>
                      <a:pt x="1681480" y="3525520"/>
                    </a:moveTo>
                    <a:lnTo>
                      <a:pt x="1590040" y="3432810"/>
                    </a:lnTo>
                    <a:cubicBezTo>
                      <a:pt x="1047750" y="2882900"/>
                      <a:pt x="783590" y="2297430"/>
                      <a:pt x="806450" y="1691640"/>
                    </a:cubicBezTo>
                    <a:cubicBezTo>
                      <a:pt x="842010" y="742950"/>
                      <a:pt x="1565910" y="101600"/>
                      <a:pt x="1596390" y="74930"/>
                    </a:cubicBezTo>
                    <a:lnTo>
                      <a:pt x="1681480" y="0"/>
                    </a:lnTo>
                    <a:lnTo>
                      <a:pt x="1766570" y="73660"/>
                    </a:lnTo>
                    <a:cubicBezTo>
                      <a:pt x="1797050" y="100330"/>
                      <a:pt x="2522220" y="742950"/>
                      <a:pt x="2556510" y="1690370"/>
                    </a:cubicBezTo>
                    <a:cubicBezTo>
                      <a:pt x="2579370" y="2296160"/>
                      <a:pt x="2315210" y="2881630"/>
                      <a:pt x="1772920" y="3431540"/>
                    </a:cubicBezTo>
                    <a:lnTo>
                      <a:pt x="1681480" y="3525520"/>
                    </a:lnTo>
                    <a:close/>
                    <a:moveTo>
                      <a:pt x="1681480" y="353060"/>
                    </a:moveTo>
                    <a:cubicBezTo>
                      <a:pt x="1499870" y="544830"/>
                      <a:pt x="1088390" y="1050290"/>
                      <a:pt x="1064260" y="1703070"/>
                    </a:cubicBezTo>
                    <a:cubicBezTo>
                      <a:pt x="1046480" y="2199640"/>
                      <a:pt x="1253490" y="2687320"/>
                      <a:pt x="1681480" y="3153410"/>
                    </a:cubicBezTo>
                    <a:cubicBezTo>
                      <a:pt x="2109470" y="2687320"/>
                      <a:pt x="2316480" y="2199640"/>
                      <a:pt x="2298700" y="1703070"/>
                    </a:cubicBezTo>
                    <a:cubicBezTo>
                      <a:pt x="2275840" y="1050290"/>
                      <a:pt x="1864360" y="544830"/>
                      <a:pt x="1681480" y="353060"/>
                    </a:cubicBez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grpSp>
        <p:nvGrpSpPr>
          <p:cNvPr name="Group 20" id="20"/>
          <p:cNvGrpSpPr/>
          <p:nvPr/>
        </p:nvGrpSpPr>
        <p:grpSpPr>
          <a:xfrm rot="0">
            <a:off x="14106846" y="1028700"/>
            <a:ext cx="1336922" cy="1336922"/>
            <a:chOff x="0" y="0"/>
            <a:chExt cx="1782563" cy="1782563"/>
          </a:xfrm>
        </p:grpSpPr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0" y="0"/>
              <a:ext cx="1782563" cy="1782563"/>
              <a:chOff x="1371600" y="6705600"/>
              <a:chExt cx="10972800" cy="1097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Freeform 23" id="23"/>
            <p:cNvSpPr/>
            <p:nvPr/>
          </p:nvSpPr>
          <p:spPr>
            <a:xfrm flipH="false" flipV="false" rot="0">
              <a:off x="467633" y="407865"/>
              <a:ext cx="847297" cy="966833"/>
            </a:xfrm>
            <a:custGeom>
              <a:avLst/>
              <a:gdLst/>
              <a:ahLst/>
              <a:cxnLst/>
              <a:rect r="r" b="b" t="t" l="l"/>
              <a:pathLst>
                <a:path h="966833" w="847297">
                  <a:moveTo>
                    <a:pt x="0" y="0"/>
                  </a:moveTo>
                  <a:lnTo>
                    <a:pt x="847297" y="0"/>
                  </a:lnTo>
                  <a:lnTo>
                    <a:pt x="847297" y="966833"/>
                  </a:lnTo>
                  <a:lnTo>
                    <a:pt x="0" y="9668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4629164" y="7731914"/>
            <a:ext cx="1367521" cy="1367521"/>
            <a:chOff x="0" y="0"/>
            <a:chExt cx="1823361" cy="1823361"/>
          </a:xfrm>
        </p:grpSpPr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0" y="0"/>
              <a:ext cx="1823361" cy="1823361"/>
              <a:chOff x="1371600" y="6705600"/>
              <a:chExt cx="10972800" cy="1097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27" id="27"/>
            <p:cNvSpPr/>
            <p:nvPr/>
          </p:nvSpPr>
          <p:spPr>
            <a:xfrm flipH="false" flipV="false" rot="0">
              <a:off x="395546" y="441001"/>
              <a:ext cx="1032269" cy="1032269"/>
            </a:xfrm>
            <a:custGeom>
              <a:avLst/>
              <a:gdLst/>
              <a:ahLst/>
              <a:cxnLst/>
              <a:rect r="r" b="b" t="t" l="l"/>
              <a:pathLst>
                <a:path h="1032269" w="1032269">
                  <a:moveTo>
                    <a:pt x="0" y="0"/>
                  </a:moveTo>
                  <a:lnTo>
                    <a:pt x="1032269" y="0"/>
                  </a:lnTo>
                  <a:lnTo>
                    <a:pt x="1032269" y="1032269"/>
                  </a:lnTo>
                  <a:lnTo>
                    <a:pt x="0" y="10322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028700" y="7731914"/>
            <a:ext cx="1367521" cy="1367521"/>
            <a:chOff x="0" y="0"/>
            <a:chExt cx="1823361" cy="1823361"/>
          </a:xfrm>
        </p:grpSpPr>
        <p:grpSp>
          <p:nvGrpSpPr>
            <p:cNvPr name="Group 29" id="29"/>
            <p:cNvGrpSpPr>
              <a:grpSpLocks noChangeAspect="true"/>
            </p:cNvGrpSpPr>
            <p:nvPr/>
          </p:nvGrpSpPr>
          <p:grpSpPr>
            <a:xfrm rot="0">
              <a:off x="0" y="0"/>
              <a:ext cx="1823361" cy="1823361"/>
              <a:chOff x="1371600" y="6705600"/>
              <a:chExt cx="10972800" cy="109728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459633" y="459633"/>
              <a:ext cx="904094" cy="904094"/>
            </a:xfrm>
            <a:custGeom>
              <a:avLst/>
              <a:gdLst/>
              <a:ahLst/>
              <a:cxnLst/>
              <a:rect r="r" b="b" t="t" l="l"/>
              <a:pathLst>
                <a:path h="904094" w="904094">
                  <a:moveTo>
                    <a:pt x="0" y="0"/>
                  </a:moveTo>
                  <a:lnTo>
                    <a:pt x="904095" y="0"/>
                  </a:lnTo>
                  <a:lnTo>
                    <a:pt x="904095" y="904095"/>
                  </a:lnTo>
                  <a:lnTo>
                    <a:pt x="0" y="90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2828932" y="7731914"/>
            <a:ext cx="1367521" cy="1367521"/>
            <a:chOff x="0" y="0"/>
            <a:chExt cx="1823361" cy="1823361"/>
          </a:xfrm>
        </p:grpSpPr>
        <p:grpSp>
          <p:nvGrpSpPr>
            <p:cNvPr name="Group 33" id="33"/>
            <p:cNvGrpSpPr>
              <a:grpSpLocks noChangeAspect="true"/>
            </p:cNvGrpSpPr>
            <p:nvPr/>
          </p:nvGrpSpPr>
          <p:grpSpPr>
            <a:xfrm rot="0">
              <a:off x="0" y="0"/>
              <a:ext cx="1823361" cy="1823361"/>
              <a:chOff x="1371600" y="6705600"/>
              <a:chExt cx="10972800" cy="1097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1362808" y="6434629"/>
                <a:ext cx="10990384" cy="11514742"/>
              </a:xfrm>
              <a:custGeom>
                <a:avLst/>
                <a:gdLst/>
                <a:ahLst/>
                <a:cxnLst/>
                <a:rect r="r" b="b" t="t" l="l"/>
                <a:pathLst>
                  <a:path h="11514742" w="10990384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4" y="11514742"/>
                      <a:pt x="6544389" y="11514742"/>
                      <a:pt x="8245499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499" y="985520"/>
                    </a:cubicBezTo>
                    <a:cubicBezTo>
                      <a:pt x="6544389" y="0"/>
                      <a:pt x="4445994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35" id="35"/>
            <p:cNvSpPr/>
            <p:nvPr/>
          </p:nvSpPr>
          <p:spPr>
            <a:xfrm flipH="false" flipV="false" rot="0">
              <a:off x="414519" y="459633"/>
              <a:ext cx="995004" cy="995004"/>
            </a:xfrm>
            <a:custGeom>
              <a:avLst/>
              <a:gdLst/>
              <a:ahLst/>
              <a:cxnLst/>
              <a:rect r="r" b="b" t="t" l="l"/>
              <a:pathLst>
                <a:path h="995004" w="995004">
                  <a:moveTo>
                    <a:pt x="0" y="0"/>
                  </a:moveTo>
                  <a:lnTo>
                    <a:pt x="995004" y="0"/>
                  </a:lnTo>
                  <a:lnTo>
                    <a:pt x="995004" y="995004"/>
                  </a:lnTo>
                  <a:lnTo>
                    <a:pt x="0" y="995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36" id="36"/>
          <p:cNvSpPr/>
          <p:nvPr/>
        </p:nvSpPr>
        <p:spPr>
          <a:xfrm flipH="false" flipV="false" rot="0">
            <a:off x="9776223" y="4646930"/>
            <a:ext cx="496570" cy="496570"/>
          </a:xfrm>
          <a:custGeom>
            <a:avLst/>
            <a:gdLst/>
            <a:ahLst/>
            <a:cxnLst/>
            <a:rect r="r" b="b" t="t" l="l"/>
            <a:pathLst>
              <a:path h="496570" w="496570">
                <a:moveTo>
                  <a:pt x="0" y="0"/>
                </a:moveTo>
                <a:lnTo>
                  <a:pt x="496570" y="0"/>
                </a:lnTo>
                <a:lnTo>
                  <a:pt x="496570" y="496570"/>
                </a:lnTo>
                <a:lnTo>
                  <a:pt x="0" y="49657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41461" y="1028700"/>
            <a:ext cx="6731685" cy="1573523"/>
            <a:chOff x="0" y="0"/>
            <a:chExt cx="8975580" cy="209803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28575"/>
              <a:ext cx="8975580" cy="7388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Advantage 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55041"/>
              <a:ext cx="8975580" cy="1142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Visualize your competitive advantages</a:t>
              </a:r>
            </a:p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using a quadrant for easy scanning.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41461" y="3752199"/>
            <a:ext cx="6731685" cy="1620230"/>
            <a:chOff x="0" y="0"/>
            <a:chExt cx="8975580" cy="216030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33701"/>
              <a:ext cx="8975580" cy="7388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50"/>
                </a:lnSpc>
                <a:spcBef>
                  <a:spcPct val="0"/>
                </a:spcBef>
              </a:pPr>
              <a:r>
                <a:rPr lang="en-US" sz="3500" spc="-35" u="none">
                  <a:solidFill>
                    <a:srgbClr val="1D1233"/>
                  </a:solidFill>
                  <a:latin typeface="Muli Heavy"/>
                </a:rPr>
                <a:t>Advantage 2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17317"/>
              <a:ext cx="8975580" cy="1142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How is the landscape differentiated</a:t>
              </a:r>
            </a:p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and what makes you different.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528240" y="1028700"/>
            <a:ext cx="6731060" cy="1620230"/>
            <a:chOff x="0" y="0"/>
            <a:chExt cx="8974746" cy="216030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33701"/>
              <a:ext cx="8974746" cy="7388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Advantage 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017317"/>
              <a:ext cx="8974746" cy="1142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What can you do better than your competition? How will you outperform them?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528240" y="3792561"/>
            <a:ext cx="6731060" cy="2016167"/>
            <a:chOff x="0" y="0"/>
            <a:chExt cx="8974746" cy="2688223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8974746" cy="7388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Advantage 4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55218"/>
              <a:ext cx="8974746" cy="17330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A company with strong competitive advantages are likely to survive in the</a:t>
              </a:r>
            </a:p>
            <a:p>
              <a:pPr algn="l"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long term.</a:t>
              </a: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28700" y="1058807"/>
            <a:ext cx="314186" cy="314186"/>
            <a:chOff x="1371600" y="6705600"/>
            <a:chExt cx="10972800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362808" y="6434629"/>
              <a:ext cx="10990384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4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8700" y="3829013"/>
            <a:ext cx="314186" cy="314186"/>
            <a:chOff x="1371600" y="6705600"/>
            <a:chExt cx="10972800" cy="1097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362808" y="6434629"/>
              <a:ext cx="10990384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4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9615479" y="1105514"/>
            <a:ext cx="314186" cy="314186"/>
            <a:chOff x="1371600" y="6705600"/>
            <a:chExt cx="10972800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362808" y="6434629"/>
              <a:ext cx="10990384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4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9615479" y="3822669"/>
            <a:ext cx="314186" cy="314186"/>
            <a:chOff x="1371600" y="6705600"/>
            <a:chExt cx="10972800" cy="1097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362808" y="6434629"/>
              <a:ext cx="10990384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4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2620F6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941461" y="7628243"/>
            <a:ext cx="6731685" cy="1630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5000" spc="-50" u="none">
                <a:solidFill>
                  <a:srgbClr val="1D1233"/>
                </a:solidFill>
                <a:latin typeface="Muli Heavy"/>
              </a:rPr>
              <a:t>Competitive Advantages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-1702732" y="6587013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27" id="27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9" id="29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981075"/>
            <a:ext cx="4813406" cy="1630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F8F8F8"/>
                </a:solidFill>
                <a:latin typeface="Muli Heavy"/>
              </a:rPr>
              <a:t>Competitor Approach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005644" y="1028700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9817012" y="1028700"/>
            <a:ext cx="4888975" cy="1486858"/>
            <a:chOff x="0" y="0"/>
            <a:chExt cx="6518633" cy="198247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6509363" cy="728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F8F8F8"/>
                  </a:solidFill>
                  <a:latin typeface="Muli Heavy"/>
                </a:rPr>
                <a:t>Approach 1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9270" y="865004"/>
              <a:ext cx="6509363" cy="11174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How will you set your company from the competition?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822161" y="6866031"/>
            <a:ext cx="4883826" cy="1486858"/>
            <a:chOff x="0" y="0"/>
            <a:chExt cx="6511768" cy="198247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6502508" cy="728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F8F8F8"/>
                  </a:solidFill>
                  <a:latin typeface="Muli Heavy"/>
                </a:rPr>
                <a:t>Approach 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9260" y="865004"/>
              <a:ext cx="6502508" cy="11174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Events, partnerships, ads — list the effective ways to reach them.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822161" y="3931391"/>
            <a:ext cx="4883826" cy="1486858"/>
            <a:chOff x="0" y="0"/>
            <a:chExt cx="6511768" cy="198247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6502508" cy="728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F8F8F8"/>
                  </a:solidFill>
                  <a:latin typeface="Muli Heavy"/>
                </a:rPr>
                <a:t>Approach 2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9260" y="865004"/>
              <a:ext cx="6502508" cy="11174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What's your path to reach your customers?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706651" y="6866031"/>
            <a:ext cx="1429661" cy="1326219"/>
            <a:chOff x="0" y="0"/>
            <a:chExt cx="711909" cy="660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11910" cy="660400"/>
            </a:xfrm>
            <a:custGeom>
              <a:avLst/>
              <a:gdLst/>
              <a:ahLst/>
              <a:cxnLst/>
              <a:rect r="r" b="b" t="t" l="l"/>
              <a:pathLst>
                <a:path h="660400" w="711910">
                  <a:moveTo>
                    <a:pt x="58744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87450" y="0"/>
                  </a:lnTo>
                  <a:cubicBezTo>
                    <a:pt x="656030" y="0"/>
                    <a:pt x="711910" y="55880"/>
                    <a:pt x="711910" y="124460"/>
                  </a:cubicBezTo>
                  <a:lnTo>
                    <a:pt x="711910" y="535940"/>
                  </a:lnTo>
                  <a:cubicBezTo>
                    <a:pt x="711910" y="604520"/>
                    <a:pt x="656030" y="660400"/>
                    <a:pt x="587450" y="660400"/>
                  </a:cubicBezTo>
                  <a:close/>
                </a:path>
              </a:pathLst>
            </a:custGeom>
            <a:solidFill>
              <a:srgbClr val="231279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7706651" y="3889236"/>
            <a:ext cx="1429661" cy="1326219"/>
            <a:chOff x="0" y="0"/>
            <a:chExt cx="711909" cy="660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11910" cy="660400"/>
            </a:xfrm>
            <a:custGeom>
              <a:avLst/>
              <a:gdLst/>
              <a:ahLst/>
              <a:cxnLst/>
              <a:rect r="r" b="b" t="t" l="l"/>
              <a:pathLst>
                <a:path h="660400" w="711910">
                  <a:moveTo>
                    <a:pt x="58744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87450" y="0"/>
                  </a:lnTo>
                  <a:cubicBezTo>
                    <a:pt x="656030" y="0"/>
                    <a:pt x="711910" y="55880"/>
                    <a:pt x="711910" y="124460"/>
                  </a:cubicBezTo>
                  <a:lnTo>
                    <a:pt x="711910" y="535940"/>
                  </a:lnTo>
                  <a:cubicBezTo>
                    <a:pt x="711910" y="604520"/>
                    <a:pt x="656030" y="660400"/>
                    <a:pt x="587450" y="660400"/>
                  </a:cubicBezTo>
                  <a:close/>
                </a:path>
              </a:pathLst>
            </a:custGeom>
            <a:solidFill>
              <a:srgbClr val="231279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7706651" y="1028700"/>
            <a:ext cx="1429661" cy="1326219"/>
            <a:chOff x="0" y="0"/>
            <a:chExt cx="711909" cy="6604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11910" cy="660400"/>
            </a:xfrm>
            <a:custGeom>
              <a:avLst/>
              <a:gdLst/>
              <a:ahLst/>
              <a:cxnLst/>
              <a:rect r="r" b="b" t="t" l="l"/>
              <a:pathLst>
                <a:path h="660400" w="711910">
                  <a:moveTo>
                    <a:pt x="58744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87450" y="0"/>
                  </a:lnTo>
                  <a:cubicBezTo>
                    <a:pt x="656030" y="0"/>
                    <a:pt x="711910" y="55880"/>
                    <a:pt x="711910" y="124460"/>
                  </a:cubicBezTo>
                  <a:lnTo>
                    <a:pt x="711910" y="535940"/>
                  </a:lnTo>
                  <a:cubicBezTo>
                    <a:pt x="711910" y="604520"/>
                    <a:pt x="656030" y="660400"/>
                    <a:pt x="587450" y="660400"/>
                  </a:cubicBezTo>
                  <a:close/>
                </a:path>
              </a:pathLst>
            </a:custGeom>
            <a:solidFill>
              <a:srgbClr val="231279"/>
            </a:solid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8017727" y="1295901"/>
            <a:ext cx="814019" cy="791818"/>
          </a:xfrm>
          <a:custGeom>
            <a:avLst/>
            <a:gdLst/>
            <a:ahLst/>
            <a:cxnLst/>
            <a:rect r="r" b="b" t="t" l="l"/>
            <a:pathLst>
              <a:path h="791818" w="814019">
                <a:moveTo>
                  <a:pt x="0" y="0"/>
                </a:moveTo>
                <a:lnTo>
                  <a:pt x="814019" y="0"/>
                </a:lnTo>
                <a:lnTo>
                  <a:pt x="814019" y="791818"/>
                </a:lnTo>
                <a:lnTo>
                  <a:pt x="0" y="7918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7916543" y="7059446"/>
            <a:ext cx="1016388" cy="939389"/>
          </a:xfrm>
          <a:custGeom>
            <a:avLst/>
            <a:gdLst/>
            <a:ahLst/>
            <a:cxnLst/>
            <a:rect r="r" b="b" t="t" l="l"/>
            <a:pathLst>
              <a:path h="939389" w="1016388">
                <a:moveTo>
                  <a:pt x="0" y="0"/>
                </a:moveTo>
                <a:lnTo>
                  <a:pt x="1016387" y="0"/>
                </a:lnTo>
                <a:lnTo>
                  <a:pt x="1016387" y="939389"/>
                </a:lnTo>
                <a:lnTo>
                  <a:pt x="0" y="9393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3247" t="-24833" r="-17413" b="-27357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8017727" y="4150793"/>
            <a:ext cx="807509" cy="803104"/>
          </a:xfrm>
          <a:custGeom>
            <a:avLst/>
            <a:gdLst/>
            <a:ahLst/>
            <a:cxnLst/>
            <a:rect r="r" b="b" t="t" l="l"/>
            <a:pathLst>
              <a:path h="803104" w="807509">
                <a:moveTo>
                  <a:pt x="0" y="0"/>
                </a:moveTo>
                <a:lnTo>
                  <a:pt x="807509" y="0"/>
                </a:lnTo>
                <a:lnTo>
                  <a:pt x="807509" y="803105"/>
                </a:lnTo>
                <a:lnTo>
                  <a:pt x="0" y="8031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43651" y="4257835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07085" y="1988346"/>
            <a:ext cx="6389865" cy="1729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00"/>
              </a:lnSpc>
            </a:pPr>
            <a:r>
              <a:rPr lang="en-US" sz="2500" u="none">
                <a:solidFill>
                  <a:srgbClr val="1D1233"/>
                </a:solidFill>
                <a:latin typeface="Muli"/>
              </a:rPr>
              <a:t>Whether through a graph, timeline, or chart, present the viability of your product or service and tell how your company will operate, make money, and achieve goals.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07085" y="5189770"/>
            <a:ext cx="6389865" cy="12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00"/>
              </a:lnSpc>
            </a:pPr>
            <a:r>
              <a:rPr lang="en-US" sz="2500" u="none">
                <a:solidFill>
                  <a:srgbClr val="1D1233"/>
                </a:solidFill>
                <a:latin typeface="Muli"/>
              </a:rPr>
              <a:t>If you have plenty of ways to make money, focus on one main method, such as subscription, ads, and transactions.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07085" y="7948115"/>
            <a:ext cx="6389865" cy="12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00"/>
              </a:lnSpc>
            </a:pPr>
            <a:r>
              <a:rPr lang="en-US" sz="2500" u="none">
                <a:solidFill>
                  <a:srgbClr val="1D1233"/>
                </a:solidFill>
                <a:latin typeface="Muli"/>
              </a:rPr>
              <a:t>Touch up on key metrics here too, such as Life Time Value (LTV) and Customer Acquisition Cost (CAC).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81075"/>
            <a:ext cx="5502997" cy="1634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1D1233"/>
                </a:solidFill>
                <a:latin typeface="Muli Heavy"/>
              </a:rPr>
              <a:t>Business or</a:t>
            </a:r>
          </a:p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1D1233"/>
                </a:solidFill>
                <a:latin typeface="Muli Heavy"/>
              </a:rPr>
              <a:t>Revenue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367660"/>
            <a:ext cx="5502997" cy="89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40"/>
              </a:lnSpc>
            </a:pPr>
            <a:r>
              <a:rPr lang="en-US" sz="2600" u="none">
                <a:solidFill>
                  <a:srgbClr val="1D1233"/>
                </a:solidFill>
                <a:latin typeface="Muli"/>
              </a:rPr>
              <a:t>Show the ways your company plans to make money.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44000" y="7077479"/>
            <a:ext cx="7252951" cy="324072"/>
            <a:chOff x="0" y="0"/>
            <a:chExt cx="12790545" cy="571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255270"/>
              <a:ext cx="12790545" cy="69850"/>
            </a:xfrm>
            <a:custGeom>
              <a:avLst/>
              <a:gdLst/>
              <a:ahLst/>
              <a:cxnLst/>
              <a:rect r="r" b="b" t="t" l="l"/>
              <a:pathLst>
                <a:path h="69850" w="12790545">
                  <a:moveTo>
                    <a:pt x="12499715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2790545" y="69850"/>
                  </a:lnTo>
                  <a:lnTo>
                    <a:pt x="12790545" y="0"/>
                  </a:lnTo>
                  <a:close/>
                </a:path>
              </a:pathLst>
            </a:custGeom>
            <a:solidFill>
              <a:srgbClr val="231279">
                <a:alpha val="19608"/>
              </a:srgbClr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144000" y="6995082"/>
            <a:ext cx="488867" cy="488867"/>
          </a:xfrm>
          <a:custGeom>
            <a:avLst/>
            <a:gdLst/>
            <a:ahLst/>
            <a:cxnLst/>
            <a:rect r="r" b="b" t="t" l="l"/>
            <a:pathLst>
              <a:path h="488867" w="488867">
                <a:moveTo>
                  <a:pt x="0" y="0"/>
                </a:moveTo>
                <a:lnTo>
                  <a:pt x="488867" y="0"/>
                </a:lnTo>
                <a:lnTo>
                  <a:pt x="488867" y="488866"/>
                </a:lnTo>
                <a:lnTo>
                  <a:pt x="0" y="488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144000" y="4319134"/>
            <a:ext cx="7252951" cy="324072"/>
            <a:chOff x="0" y="0"/>
            <a:chExt cx="12790545" cy="571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255270"/>
              <a:ext cx="12790545" cy="69850"/>
            </a:xfrm>
            <a:custGeom>
              <a:avLst/>
              <a:gdLst/>
              <a:ahLst/>
              <a:cxnLst/>
              <a:rect r="r" b="b" t="t" l="l"/>
              <a:pathLst>
                <a:path h="69850" w="12790545">
                  <a:moveTo>
                    <a:pt x="12499715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2790545" y="69850"/>
                  </a:lnTo>
                  <a:lnTo>
                    <a:pt x="12790545" y="0"/>
                  </a:lnTo>
                  <a:close/>
                </a:path>
              </a:pathLst>
            </a:custGeom>
            <a:solidFill>
              <a:srgbClr val="231279">
                <a:alpha val="19608"/>
              </a:srgbClr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9144000" y="4236737"/>
            <a:ext cx="488867" cy="488867"/>
          </a:xfrm>
          <a:custGeom>
            <a:avLst/>
            <a:gdLst/>
            <a:ahLst/>
            <a:cxnLst/>
            <a:rect r="r" b="b" t="t" l="l"/>
            <a:pathLst>
              <a:path h="488867" w="488867">
                <a:moveTo>
                  <a:pt x="0" y="0"/>
                </a:moveTo>
                <a:lnTo>
                  <a:pt x="488867" y="0"/>
                </a:lnTo>
                <a:lnTo>
                  <a:pt x="488867" y="488866"/>
                </a:lnTo>
                <a:lnTo>
                  <a:pt x="0" y="488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9144000" y="1111097"/>
            <a:ext cx="7252951" cy="324072"/>
            <a:chOff x="0" y="0"/>
            <a:chExt cx="12790545" cy="571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255270"/>
              <a:ext cx="12790545" cy="69850"/>
            </a:xfrm>
            <a:custGeom>
              <a:avLst/>
              <a:gdLst/>
              <a:ahLst/>
              <a:cxnLst/>
              <a:rect r="r" b="b" t="t" l="l"/>
              <a:pathLst>
                <a:path h="69850" w="12790545">
                  <a:moveTo>
                    <a:pt x="12499715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2790545" y="69850"/>
                  </a:lnTo>
                  <a:lnTo>
                    <a:pt x="12790545" y="0"/>
                  </a:lnTo>
                  <a:close/>
                </a:path>
              </a:pathLst>
            </a:custGeom>
            <a:solidFill>
              <a:srgbClr val="1D1233">
                <a:alpha val="19608"/>
              </a:srgbClr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9144000" y="1028700"/>
            <a:ext cx="488867" cy="488867"/>
          </a:xfrm>
          <a:custGeom>
            <a:avLst/>
            <a:gdLst/>
            <a:ahLst/>
            <a:cxnLst/>
            <a:rect r="r" b="b" t="t" l="l"/>
            <a:pathLst>
              <a:path h="488867" w="488867">
                <a:moveTo>
                  <a:pt x="0" y="0"/>
                </a:moveTo>
                <a:lnTo>
                  <a:pt x="488867" y="0"/>
                </a:lnTo>
                <a:lnTo>
                  <a:pt x="488867" y="488867"/>
                </a:lnTo>
                <a:lnTo>
                  <a:pt x="0" y="488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115300" cy="5243064"/>
            <a:chOff x="0" y="0"/>
            <a:chExt cx="10820400" cy="699075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47625"/>
              <a:ext cx="10820400" cy="1055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>
                  <a:solidFill>
                    <a:srgbClr val="F8F8F8"/>
                  </a:solidFill>
                  <a:latin typeface="Muli Heavy"/>
                </a:rPr>
                <a:t>Cost Analysis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544781"/>
              <a:ext cx="10820400" cy="5445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Give cost breakup involved in development of the product.</a:t>
              </a:r>
            </a:p>
            <a:p>
              <a:pPr algn="just">
                <a:lnSpc>
                  <a:spcPts val="3640"/>
                </a:lnSpc>
              </a:pPr>
            </a:p>
            <a:p>
              <a:pPr algn="just">
                <a:lnSpc>
                  <a:spcPts val="3640"/>
                </a:lnSpc>
              </a:pPr>
            </a:p>
            <a:p>
              <a:pPr algn="just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Assets </a:t>
              </a:r>
            </a:p>
            <a:p>
              <a:pPr algn="just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Equipments</a:t>
              </a:r>
            </a:p>
            <a:p>
              <a:pPr algn="just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Manpower</a:t>
              </a:r>
            </a:p>
            <a:p>
              <a:pPr algn="just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Softwares</a:t>
              </a:r>
            </a:p>
            <a:p>
              <a:pPr algn="just" marL="0" indent="0" lvl="0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etc.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10" id="10"/>
          <p:cNvSpPr/>
          <p:nvPr/>
        </p:nvSpPr>
        <p:spPr>
          <a:xfrm flipH="false" flipV="false" rot="0">
            <a:off x="13201650" y="838356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2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3659" y="6560642"/>
            <a:ext cx="3243592" cy="895861"/>
            <a:chOff x="0" y="0"/>
            <a:chExt cx="4324789" cy="119448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28575"/>
              <a:ext cx="4324789" cy="6337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30" u="none">
                  <a:solidFill>
                    <a:srgbClr val="F8F8F8"/>
                  </a:solidFill>
                  <a:latin typeface="Muli Heavy"/>
                </a:rPr>
                <a:t>Team Member 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53373"/>
              <a:ext cx="4324789" cy="5411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499"/>
                </a:lnSpc>
              </a:pPr>
              <a:r>
                <a:rPr lang="en-US" sz="2499" u="none">
                  <a:solidFill>
                    <a:srgbClr val="F8F8F8"/>
                  </a:solidFill>
                  <a:latin typeface="Muli"/>
                </a:rPr>
                <a:t>Title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43659" y="3460095"/>
            <a:ext cx="2311537" cy="231152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-50094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139366" y="6560642"/>
            <a:ext cx="3243592" cy="895861"/>
            <a:chOff x="0" y="0"/>
            <a:chExt cx="4324789" cy="119448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9050"/>
              <a:ext cx="4324789" cy="6242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99"/>
                </a:lnSpc>
                <a:spcBef>
                  <a:spcPct val="0"/>
                </a:spcBef>
              </a:pPr>
              <a:r>
                <a:rPr lang="en-US" sz="2999" spc="-29" u="none">
                  <a:solidFill>
                    <a:srgbClr val="F8F8F8"/>
                  </a:solidFill>
                  <a:latin typeface="Muli Heavy"/>
                </a:rPr>
                <a:t>Team Member 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43848"/>
              <a:ext cx="4324789" cy="55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Title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139366" y="3460095"/>
            <a:ext cx="2311537" cy="2311528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48406" t="-23346" r="-47399" b="-7109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1235073" y="6560642"/>
            <a:ext cx="3243592" cy="895861"/>
            <a:chOff x="0" y="0"/>
            <a:chExt cx="4324789" cy="1194481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4324789" cy="6337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30" u="none">
                  <a:solidFill>
                    <a:srgbClr val="F8F8F8"/>
                  </a:solidFill>
                  <a:latin typeface="Muli Heavy"/>
                </a:rPr>
                <a:t>Team Member 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43848"/>
              <a:ext cx="4324789" cy="5506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Title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235073" y="3460095"/>
            <a:ext cx="2311537" cy="2311528"/>
            <a:chOff x="0" y="0"/>
            <a:chExt cx="6350000" cy="63499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92248" t="-27169" r="-59818" b="-4077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43659" y="981075"/>
            <a:ext cx="6702544" cy="80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F8F8F8"/>
                </a:solidFill>
                <a:latin typeface="Muli Heavy"/>
              </a:rPr>
              <a:t>The Team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3" id="23"/>
          <p:cNvSpPr/>
          <p:nvPr/>
        </p:nvSpPr>
        <p:spPr>
          <a:xfrm flipH="false" flipV="false" rot="0">
            <a:off x="15600785" y="-872007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2" y="0"/>
                </a:lnTo>
                <a:lnTo>
                  <a:pt x="2872352" y="2671286"/>
                </a:lnTo>
                <a:lnTo>
                  <a:pt x="0" y="26712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247838" y="1597507"/>
            <a:ext cx="1079964" cy="1079964"/>
          </a:xfrm>
          <a:custGeom>
            <a:avLst/>
            <a:gdLst/>
            <a:ahLst/>
            <a:cxnLst/>
            <a:rect r="r" b="b" t="t" l="l"/>
            <a:pathLst>
              <a:path h="1079964" w="1079964">
                <a:moveTo>
                  <a:pt x="0" y="0"/>
                </a:moveTo>
                <a:lnTo>
                  <a:pt x="1079965" y="0"/>
                </a:lnTo>
                <a:lnTo>
                  <a:pt x="1079965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34840" y="1544000"/>
            <a:ext cx="3194146" cy="1096008"/>
            <a:chOff x="0" y="0"/>
            <a:chExt cx="4258862" cy="146134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28575"/>
              <a:ext cx="4258862" cy="7329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Step 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13414"/>
              <a:ext cx="4258862" cy="547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Q1 2020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34840" y="7646993"/>
            <a:ext cx="3194146" cy="1096008"/>
            <a:chOff x="0" y="0"/>
            <a:chExt cx="4258862" cy="146134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4258862" cy="7329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Step 4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913414"/>
              <a:ext cx="4258862" cy="547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Q4 2020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34840" y="5612662"/>
            <a:ext cx="3194146" cy="1096008"/>
            <a:chOff x="0" y="0"/>
            <a:chExt cx="4258862" cy="146134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4258862" cy="7329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Step 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13414"/>
              <a:ext cx="4258862" cy="547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Q3 2020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934840" y="3578331"/>
            <a:ext cx="3194146" cy="1096008"/>
            <a:chOff x="0" y="0"/>
            <a:chExt cx="4258862" cy="146134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4258862" cy="7329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49"/>
                </a:lnSpc>
                <a:spcBef>
                  <a:spcPct val="0"/>
                </a:spcBef>
              </a:pPr>
              <a:r>
                <a:rPr lang="en-US" sz="3499" spc="-34" u="none">
                  <a:solidFill>
                    <a:srgbClr val="1D1233"/>
                  </a:solidFill>
                  <a:latin typeface="Muli Heavy"/>
                </a:rPr>
                <a:t>Step 2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13414"/>
              <a:ext cx="4258862" cy="547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 u="none">
                  <a:solidFill>
                    <a:srgbClr val="1D1233"/>
                  </a:solidFill>
                  <a:latin typeface="Muli"/>
                </a:rPr>
                <a:t>Q2 2020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5604264" y="4983690"/>
            <a:ext cx="8229600" cy="319621"/>
            <a:chOff x="0" y="0"/>
            <a:chExt cx="14714997" cy="571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255270"/>
              <a:ext cx="14714998" cy="69850"/>
            </a:xfrm>
            <a:custGeom>
              <a:avLst/>
              <a:gdLst/>
              <a:ahLst/>
              <a:cxnLst/>
              <a:rect r="r" b="b" t="t" l="l"/>
              <a:pathLst>
                <a:path h="69850" w="14714998">
                  <a:moveTo>
                    <a:pt x="14424168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4714998" y="69850"/>
                  </a:lnTo>
                  <a:lnTo>
                    <a:pt x="14714998" y="0"/>
                  </a:lnTo>
                  <a:close/>
                </a:path>
              </a:pathLst>
            </a:custGeom>
            <a:solidFill>
              <a:srgbClr val="231279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397657" y="1793852"/>
            <a:ext cx="642813" cy="596303"/>
            <a:chOff x="0" y="0"/>
            <a:chExt cx="857084" cy="79507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857084" cy="795071"/>
              <a:chOff x="0" y="0"/>
              <a:chExt cx="711909" cy="6604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81163" y="82975"/>
              <a:ext cx="694757" cy="610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  <a:r>
                <a:rPr lang="en-US" sz="2941" u="none">
                  <a:solidFill>
                    <a:srgbClr val="F8F8F8"/>
                  </a:solidFill>
                  <a:latin typeface="Muli Heavy"/>
                </a:rPr>
                <a:t>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397657" y="3827866"/>
            <a:ext cx="642813" cy="596303"/>
            <a:chOff x="0" y="0"/>
            <a:chExt cx="857084" cy="795071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857084" cy="795071"/>
              <a:chOff x="0" y="0"/>
              <a:chExt cx="711909" cy="6604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81163" y="72849"/>
              <a:ext cx="694757" cy="610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  <a:r>
                <a:rPr lang="en-US" sz="2941" u="none">
                  <a:solidFill>
                    <a:srgbClr val="F8F8F8"/>
                  </a:solidFill>
                  <a:latin typeface="Muli Heavy"/>
                </a:rPr>
                <a:t>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397657" y="5862197"/>
            <a:ext cx="642813" cy="596303"/>
            <a:chOff x="0" y="0"/>
            <a:chExt cx="857084" cy="795071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57084" cy="795071"/>
              <a:chOff x="0" y="0"/>
              <a:chExt cx="711909" cy="6604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81163" y="82975"/>
              <a:ext cx="694757" cy="610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  <a:r>
                <a:rPr lang="en-US" sz="2941" u="none">
                  <a:solidFill>
                    <a:srgbClr val="F8F8F8"/>
                  </a:solidFill>
                  <a:latin typeface="Muli Heavy"/>
                </a:rPr>
                <a:t>3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397657" y="7896528"/>
            <a:ext cx="642813" cy="596303"/>
            <a:chOff x="0" y="0"/>
            <a:chExt cx="857084" cy="795071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857084" cy="795071"/>
              <a:chOff x="0" y="0"/>
              <a:chExt cx="711909" cy="6604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620F6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81163" y="82975"/>
              <a:ext cx="694757" cy="610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  <a:r>
                <a:rPr lang="en-US" sz="2941" u="none">
                  <a:solidFill>
                    <a:srgbClr val="F8F8F8"/>
                  </a:solidFill>
                  <a:latin typeface="Muli Heavy"/>
                </a:rPr>
                <a:t>4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35" id="35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37" id="37"/>
          <p:cNvSpPr/>
          <p:nvPr/>
        </p:nvSpPr>
        <p:spPr>
          <a:xfrm flipH="false" flipV="false" rot="0">
            <a:off x="-1843651" y="3952662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6"/>
                </a:lnTo>
                <a:lnTo>
                  <a:pt x="0" y="2671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028700" y="990600"/>
            <a:ext cx="5925759" cy="1625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499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1D1233"/>
                </a:solidFill>
                <a:latin typeface="Muli Heavy"/>
              </a:rPr>
              <a:t>Future</a:t>
            </a:r>
          </a:p>
          <a:p>
            <a:pPr marL="0" indent="0" lvl="0">
              <a:lnSpc>
                <a:spcPts val="6500"/>
              </a:lnSpc>
              <a:spcBef>
                <a:spcPct val="0"/>
              </a:spcBef>
            </a:pPr>
            <a:r>
              <a:rPr lang="en-US" sz="5000" spc="-50" u="none">
                <a:solidFill>
                  <a:srgbClr val="1D1233"/>
                </a:solidFill>
                <a:latin typeface="Muli Heavy"/>
              </a:rPr>
              <a:t>Roadmap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28700" y="7913133"/>
            <a:ext cx="5925759" cy="134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40"/>
              </a:lnSpc>
            </a:pPr>
            <a:r>
              <a:rPr lang="en-US" sz="2600" u="none">
                <a:solidFill>
                  <a:srgbClr val="1D1233"/>
                </a:solidFill>
                <a:latin typeface="Muli"/>
              </a:rPr>
              <a:t>What are your next steps and goals? How much support do you need from investors and what will it get you?</a:t>
            </a:r>
          </a:p>
        </p:txBody>
      </p:sp>
      <p:sp>
        <p:nvSpPr>
          <p:cNvPr name="Freeform 40" id="40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2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737111" y="8001469"/>
            <a:ext cx="6522189" cy="1256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8000" u="none">
                <a:solidFill>
                  <a:srgbClr val="F8F8F8"/>
                </a:solidFill>
                <a:latin typeface="Muli Heavy"/>
              </a:rPr>
              <a:t>Contact Us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790854" y="3939545"/>
            <a:ext cx="21869708" cy="2914431"/>
            <a:chOff x="0" y="0"/>
            <a:chExt cx="29159611" cy="38859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9672018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9321869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 rot="0">
            <a:off x="0" y="0"/>
            <a:ext cx="18288000" cy="3958595"/>
          </a:xfrm>
          <a:prstGeom prst="rect">
            <a:avLst/>
          </a:prstGeom>
          <a:solidFill>
            <a:srgbClr val="2620F6"/>
          </a:solidFill>
        </p:spPr>
      </p:sp>
      <p:sp>
        <p:nvSpPr>
          <p:cNvPr name="Freeform 8" id="8"/>
          <p:cNvSpPr/>
          <p:nvPr/>
        </p:nvSpPr>
        <p:spPr>
          <a:xfrm flipH="false" flipV="false" rot="0">
            <a:off x="-1084189" y="8595138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1" y="0"/>
                </a:lnTo>
                <a:lnTo>
                  <a:pt x="2872351" y="2671286"/>
                </a:lnTo>
                <a:lnTo>
                  <a:pt x="0" y="26712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3629" y="8111523"/>
            <a:ext cx="1079964" cy="1079964"/>
          </a:xfrm>
          <a:custGeom>
            <a:avLst/>
            <a:gdLst/>
            <a:ahLst/>
            <a:cxnLst/>
            <a:rect r="r" b="b" t="t" l="l"/>
            <a:pathLst>
              <a:path h="1079964" w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27827" y="1572473"/>
            <a:ext cx="5688508" cy="813650"/>
            <a:chOff x="0" y="0"/>
            <a:chExt cx="7584678" cy="108486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545264" y="244968"/>
              <a:ext cx="6039414" cy="5473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5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F8F8F8"/>
                  </a:solidFill>
                  <a:latin typeface="Muli"/>
                </a:rPr>
                <a:t>www.engineerscradle.com</a:t>
              </a:r>
            </a:p>
          </p:txBody>
        </p:sp>
        <p:grpSp>
          <p:nvGrpSpPr>
            <p:cNvPr name="Group 12" id="12"/>
            <p:cNvGrpSpPr/>
            <p:nvPr/>
          </p:nvGrpSpPr>
          <p:grpSpPr>
            <a:xfrm rot="0">
              <a:off x="0" y="0"/>
              <a:ext cx="1169483" cy="1084866"/>
              <a:chOff x="0" y="0"/>
              <a:chExt cx="711909" cy="6604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225060" y="182751"/>
              <a:ext cx="719363" cy="719363"/>
            </a:xfrm>
            <a:custGeom>
              <a:avLst/>
              <a:gdLst/>
              <a:ahLst/>
              <a:cxnLst/>
              <a:rect r="r" b="b" t="t" l="l"/>
              <a:pathLst>
                <a:path h="719363" w="719363">
                  <a:moveTo>
                    <a:pt x="0" y="0"/>
                  </a:moveTo>
                  <a:lnTo>
                    <a:pt x="719363" y="0"/>
                  </a:lnTo>
                  <a:lnTo>
                    <a:pt x="719363" y="719364"/>
                  </a:lnTo>
                  <a:lnTo>
                    <a:pt x="0" y="7193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71665" y="1572473"/>
            <a:ext cx="4884163" cy="813650"/>
            <a:chOff x="0" y="0"/>
            <a:chExt cx="6512217" cy="108486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1545264" y="225650"/>
              <a:ext cx="4966953" cy="5473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50"/>
                </a:lnSpc>
                <a:spcBef>
                  <a:spcPct val="0"/>
                </a:spcBef>
              </a:pPr>
              <a:r>
                <a:rPr lang="en-US" sz="2500" u="none">
                  <a:solidFill>
                    <a:srgbClr val="F8F8F8"/>
                  </a:solidFill>
                  <a:latin typeface="Muli"/>
                </a:rPr>
                <a:t>123-456-7890</a:t>
              </a:r>
            </a:p>
          </p:txBody>
        </p:sp>
        <p:grpSp>
          <p:nvGrpSpPr>
            <p:cNvPr name="Group 17" id="17"/>
            <p:cNvGrpSpPr/>
            <p:nvPr/>
          </p:nvGrpSpPr>
          <p:grpSpPr>
            <a:xfrm rot="0">
              <a:off x="0" y="0"/>
              <a:ext cx="1169483" cy="1084866"/>
              <a:chOff x="0" y="0"/>
              <a:chExt cx="711909" cy="6604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362903" y="189904"/>
              <a:ext cx="443676" cy="705059"/>
            </a:xfrm>
            <a:custGeom>
              <a:avLst/>
              <a:gdLst/>
              <a:ahLst/>
              <a:cxnLst/>
              <a:rect r="r" b="b" t="t" l="l"/>
              <a:pathLst>
                <a:path h="705059" w="443676">
                  <a:moveTo>
                    <a:pt x="0" y="0"/>
                  </a:moveTo>
                  <a:lnTo>
                    <a:pt x="443677" y="0"/>
                  </a:lnTo>
                  <a:lnTo>
                    <a:pt x="443677" y="705058"/>
                  </a:lnTo>
                  <a:lnTo>
                    <a:pt x="0" y="705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-26751" t="0" r="-33248" b="-684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462437" y="1572473"/>
            <a:ext cx="6558781" cy="813650"/>
            <a:chOff x="0" y="0"/>
            <a:chExt cx="8745041" cy="1084866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1545264" y="244968"/>
              <a:ext cx="7199778" cy="5473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5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F8F8F8"/>
                  </a:solidFill>
                  <a:latin typeface="Muli"/>
                </a:rPr>
                <a:t>community@engineerscradle.com</a:t>
              </a:r>
            </a:p>
          </p:txBody>
        </p:sp>
        <p:grpSp>
          <p:nvGrpSpPr>
            <p:cNvPr name="Group 22" id="22"/>
            <p:cNvGrpSpPr/>
            <p:nvPr/>
          </p:nvGrpSpPr>
          <p:grpSpPr>
            <a:xfrm rot="0">
              <a:off x="0" y="0"/>
              <a:ext cx="1169483" cy="1084866"/>
              <a:chOff x="0" y="0"/>
              <a:chExt cx="711909" cy="6604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215980" y="173672"/>
              <a:ext cx="737523" cy="737523"/>
            </a:xfrm>
            <a:custGeom>
              <a:avLst/>
              <a:gdLst/>
              <a:ahLst/>
              <a:cxnLst/>
              <a:rect r="r" b="b" t="t" l="l"/>
              <a:pathLst>
                <a:path h="737523" w="737523">
                  <a:moveTo>
                    <a:pt x="0" y="0"/>
                  </a:moveTo>
                  <a:lnTo>
                    <a:pt x="737523" y="0"/>
                  </a:lnTo>
                  <a:lnTo>
                    <a:pt x="737523" y="737523"/>
                  </a:lnTo>
                  <a:lnTo>
                    <a:pt x="0" y="7375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2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9491" y="1445093"/>
            <a:ext cx="11948346" cy="325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-120">
                <a:solidFill>
                  <a:srgbClr val="F8F8F8"/>
                </a:solidFill>
                <a:latin typeface="Muli Bold"/>
              </a:rPr>
              <a:t>Project PPT Guidelines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8186" y="4521895"/>
            <a:ext cx="21869708" cy="2914431"/>
            <a:chOff x="0" y="0"/>
            <a:chExt cx="29159611" cy="38859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9672018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9321869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 rot="0">
            <a:off x="-8186" y="7398226"/>
            <a:ext cx="18304372" cy="2888774"/>
          </a:xfrm>
          <a:prstGeom prst="rect">
            <a:avLst/>
          </a:prstGeom>
          <a:solidFill>
            <a:srgbClr val="2620F6"/>
          </a:solidFill>
        </p:spPr>
      </p:sp>
      <p:sp>
        <p:nvSpPr>
          <p:cNvPr name="TextBox 8" id="8"/>
          <p:cNvSpPr txBox="true"/>
          <p:nvPr/>
        </p:nvSpPr>
        <p:spPr>
          <a:xfrm rot="0">
            <a:off x="1028700" y="7931813"/>
            <a:ext cx="6420042" cy="1326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50"/>
              </a:lnSpc>
              <a:spcBef>
                <a:spcPct val="0"/>
              </a:spcBef>
            </a:pPr>
            <a:r>
              <a:rPr lang="en-US" sz="2500" u="none">
                <a:solidFill>
                  <a:srgbClr val="F8F8F8"/>
                </a:solidFill>
                <a:latin typeface="Muli"/>
              </a:rPr>
              <a:t>Write your team name above and an intriguing summary of what</a:t>
            </a:r>
            <a:r>
              <a:rPr lang="en-US" sz="2500" u="none">
                <a:solidFill>
                  <a:srgbClr val="F8F8F8"/>
                </a:solidFill>
                <a:latin typeface="Muli"/>
              </a:rPr>
              <a:t> </a:t>
            </a:r>
            <a:r>
              <a:rPr lang="en-US" sz="2500" u="none">
                <a:solidFill>
                  <a:srgbClr val="F8F8F8"/>
                </a:solidFill>
                <a:latin typeface="Muli"/>
              </a:rPr>
              <a:t>your Project does.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14" id="14"/>
          <p:cNvSpPr/>
          <p:nvPr/>
        </p:nvSpPr>
        <p:spPr>
          <a:xfrm flipH="false" flipV="false" rot="0">
            <a:off x="15932132" y="-651903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316341" y="1283168"/>
            <a:ext cx="1079964" cy="1079964"/>
          </a:xfrm>
          <a:custGeom>
            <a:avLst/>
            <a:gdLst/>
            <a:ahLst/>
            <a:cxnLst/>
            <a:rect r="r" b="b" t="t" l="l"/>
            <a:pathLst>
              <a:path h="1079964" w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1867958" y="9210675"/>
            <a:ext cx="6420042" cy="876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50"/>
              </a:lnSpc>
              <a:spcBef>
                <a:spcPct val="0"/>
              </a:spcBef>
            </a:pPr>
            <a:r>
              <a:rPr lang="en-US" sz="2500">
                <a:solidFill>
                  <a:srgbClr val="F8F8F8"/>
                </a:solidFill>
                <a:latin typeface="Muli"/>
              </a:rPr>
              <a:t>NOTE: This is sample file you can prepare your design and 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449170"/>
            <a:ext cx="5202223" cy="2476350"/>
            <a:chOff x="0" y="0"/>
            <a:chExt cx="6936297" cy="33018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47625"/>
              <a:ext cx="6936297" cy="165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080"/>
                </a:lnSpc>
                <a:spcBef>
                  <a:spcPct val="0"/>
                </a:spcBef>
              </a:pPr>
              <a:r>
                <a:rPr lang="en-US" sz="8000" u="none">
                  <a:solidFill>
                    <a:srgbClr val="F8F8F8"/>
                  </a:solidFill>
                  <a:latin typeface="Muli Heavy"/>
                </a:rPr>
                <a:t>Problem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137199"/>
              <a:ext cx="6936297" cy="11646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F8F8F8"/>
                  </a:solidFill>
                  <a:latin typeface="Muli"/>
                </a:rPr>
                <a:t>List 3-5 problems your company observes and wants to solve.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259300" y="208367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070116" y="4389263"/>
            <a:ext cx="5790150" cy="1835907"/>
            <a:chOff x="0" y="0"/>
            <a:chExt cx="7720199" cy="244787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47625"/>
              <a:ext cx="7720199" cy="10544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F8F8F8"/>
                  </a:solidFill>
                  <a:latin typeface="Muli Heavy"/>
                </a:rPr>
                <a:t>Problem 2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60762"/>
              <a:ext cx="7720199" cy="1187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F8F8F8"/>
                  </a:solidFill>
                  <a:latin typeface="Muli"/>
                </a:rPr>
                <a:t>Elaborate on how this negatively impacts people and their experiences.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070116" y="1449170"/>
            <a:ext cx="5790150" cy="1835907"/>
            <a:chOff x="0" y="0"/>
            <a:chExt cx="7720199" cy="244787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7720199" cy="10544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F8F8F8"/>
                  </a:solidFill>
                  <a:latin typeface="Muli Heavy"/>
                </a:rPr>
                <a:t>Problem 1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260762"/>
              <a:ext cx="7720199" cy="1187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F8F8F8"/>
                  </a:solidFill>
                  <a:latin typeface="Muli"/>
                </a:rPr>
                <a:t>Give a striking overview of the problem and explain it briefly.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070116" y="7329356"/>
            <a:ext cx="5790150" cy="1928944"/>
            <a:chOff x="0" y="0"/>
            <a:chExt cx="7720199" cy="257192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7720199" cy="10544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F8F8F8"/>
                  </a:solidFill>
                  <a:latin typeface="Muli Heavy"/>
                </a:rPr>
                <a:t>Problem 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384811"/>
              <a:ext cx="7720199" cy="1187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F8F8F8"/>
                  </a:solidFill>
                  <a:latin typeface="Muli"/>
                </a:rPr>
                <a:t>Frame the problems effectively as it will set the stage of your entire pitch.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7978340" y="1581387"/>
            <a:ext cx="568160" cy="568160"/>
          </a:xfrm>
          <a:custGeom>
            <a:avLst/>
            <a:gdLst/>
            <a:ahLst/>
            <a:cxnLst/>
            <a:rect r="r" b="b" t="t" l="l"/>
            <a:pathLst>
              <a:path h="568160" w="568160">
                <a:moveTo>
                  <a:pt x="0" y="0"/>
                </a:moveTo>
                <a:lnTo>
                  <a:pt x="568160" y="0"/>
                </a:lnTo>
                <a:lnTo>
                  <a:pt x="568160" y="568160"/>
                </a:lnTo>
                <a:lnTo>
                  <a:pt x="0" y="5681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978340" y="4521480"/>
            <a:ext cx="568160" cy="568160"/>
          </a:xfrm>
          <a:custGeom>
            <a:avLst/>
            <a:gdLst/>
            <a:ahLst/>
            <a:cxnLst/>
            <a:rect r="r" b="b" t="t" l="l"/>
            <a:pathLst>
              <a:path h="568160" w="568160">
                <a:moveTo>
                  <a:pt x="0" y="0"/>
                </a:moveTo>
                <a:lnTo>
                  <a:pt x="568160" y="0"/>
                </a:lnTo>
                <a:lnTo>
                  <a:pt x="568160" y="568160"/>
                </a:lnTo>
                <a:lnTo>
                  <a:pt x="0" y="5681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978340" y="7461573"/>
            <a:ext cx="568160" cy="568160"/>
          </a:xfrm>
          <a:custGeom>
            <a:avLst/>
            <a:gdLst/>
            <a:ahLst/>
            <a:cxnLst/>
            <a:rect r="r" b="b" t="t" l="l"/>
            <a:pathLst>
              <a:path h="568160" w="568160">
                <a:moveTo>
                  <a:pt x="0" y="0"/>
                </a:moveTo>
                <a:lnTo>
                  <a:pt x="568160" y="0"/>
                </a:lnTo>
                <a:lnTo>
                  <a:pt x="568160" y="568160"/>
                </a:lnTo>
                <a:lnTo>
                  <a:pt x="0" y="5681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3" id="23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-1430732" y="208367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131439" y="1598817"/>
            <a:ext cx="6127861" cy="2354496"/>
            <a:chOff x="0" y="0"/>
            <a:chExt cx="8170481" cy="313932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8170481" cy="1662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1008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1D1233"/>
                  </a:solidFill>
                  <a:latin typeface="Muli Heavy"/>
                </a:rPr>
                <a:t>Solution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967891"/>
              <a:ext cx="8170481" cy="11714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List 3-5 ways your company</a:t>
              </a:r>
            </a:p>
            <a:p>
              <a:pPr algn="r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proposes to solve them.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146041" y="4457058"/>
            <a:ext cx="5888783" cy="1843481"/>
            <a:chOff x="0" y="0"/>
            <a:chExt cx="7851710" cy="2457975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7851710" cy="1051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Solution 2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279119"/>
              <a:ext cx="7851710" cy="11788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Communicate big value conveniences and be truly straight forward.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146041" y="1598817"/>
            <a:ext cx="5888783" cy="1843481"/>
            <a:chOff x="0" y="0"/>
            <a:chExt cx="7851710" cy="2457975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7851710" cy="1051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Solution 1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279119"/>
              <a:ext cx="7851710" cy="11788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Describe how you envision to solve the problems you previously shared.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146041" y="7315299"/>
            <a:ext cx="5888783" cy="1943001"/>
            <a:chOff x="0" y="0"/>
            <a:chExt cx="7851710" cy="2590668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7851710" cy="1051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Solution 3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411812"/>
              <a:ext cx="7851710" cy="11788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Be very clear so you can smoothly jump next to introducing your product.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8870247" y="1694886"/>
            <a:ext cx="640147" cy="644443"/>
          </a:xfrm>
          <a:custGeom>
            <a:avLst/>
            <a:gdLst/>
            <a:ahLst/>
            <a:cxnLst/>
            <a:rect r="r" b="b" t="t" l="l"/>
            <a:pathLst>
              <a:path h="644443" w="640147">
                <a:moveTo>
                  <a:pt x="0" y="0"/>
                </a:moveTo>
                <a:lnTo>
                  <a:pt x="640147" y="0"/>
                </a:lnTo>
                <a:lnTo>
                  <a:pt x="640147" y="644444"/>
                </a:lnTo>
                <a:lnTo>
                  <a:pt x="0" y="644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870247" y="4578007"/>
            <a:ext cx="640147" cy="644443"/>
          </a:xfrm>
          <a:custGeom>
            <a:avLst/>
            <a:gdLst/>
            <a:ahLst/>
            <a:cxnLst/>
            <a:rect r="r" b="b" t="t" l="l"/>
            <a:pathLst>
              <a:path h="644443" w="640147">
                <a:moveTo>
                  <a:pt x="0" y="0"/>
                </a:moveTo>
                <a:lnTo>
                  <a:pt x="640147" y="0"/>
                </a:lnTo>
                <a:lnTo>
                  <a:pt x="640147" y="644444"/>
                </a:lnTo>
                <a:lnTo>
                  <a:pt x="0" y="644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8870247" y="7411369"/>
            <a:ext cx="640147" cy="644443"/>
          </a:xfrm>
          <a:custGeom>
            <a:avLst/>
            <a:gdLst/>
            <a:ahLst/>
            <a:cxnLst/>
            <a:rect r="r" b="b" t="t" l="l"/>
            <a:pathLst>
              <a:path h="644443" w="640147">
                <a:moveTo>
                  <a:pt x="0" y="0"/>
                </a:moveTo>
                <a:lnTo>
                  <a:pt x="640147" y="0"/>
                </a:lnTo>
                <a:lnTo>
                  <a:pt x="640147" y="644443"/>
                </a:lnTo>
                <a:lnTo>
                  <a:pt x="0" y="6444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3902305"/>
          </a:xfrm>
          <a:prstGeom prst="rect">
            <a:avLst/>
          </a:prstGeom>
          <a:solidFill>
            <a:srgbClr val="1D1233"/>
          </a:solidFill>
        </p:spPr>
      </p:sp>
      <p:grpSp>
        <p:nvGrpSpPr>
          <p:cNvPr name="Group 3" id="3"/>
          <p:cNvGrpSpPr/>
          <p:nvPr/>
        </p:nvGrpSpPr>
        <p:grpSpPr>
          <a:xfrm rot="-10800000">
            <a:off x="-212541" y="3902305"/>
            <a:ext cx="21869708" cy="2914431"/>
            <a:chOff x="0" y="0"/>
            <a:chExt cx="29159611" cy="38859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9672018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9321869" y="0"/>
              <a:ext cx="9837742" cy="3885908"/>
            </a:xfrm>
            <a:custGeom>
              <a:avLst/>
              <a:gdLst/>
              <a:ahLst/>
              <a:cxnLst/>
              <a:rect r="r" b="b" t="t" l="l"/>
              <a:pathLst>
                <a:path h="3885908" w="9837742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1880899" y="948051"/>
            <a:ext cx="2050984" cy="1907415"/>
          </a:xfrm>
          <a:custGeom>
            <a:avLst/>
            <a:gdLst/>
            <a:ahLst/>
            <a:cxnLst/>
            <a:rect r="r" b="b" t="t" l="l"/>
            <a:pathLst>
              <a:path h="1907415" w="2050984">
                <a:moveTo>
                  <a:pt x="0" y="0"/>
                </a:moveTo>
                <a:lnTo>
                  <a:pt x="2050984" y="0"/>
                </a:lnTo>
                <a:lnTo>
                  <a:pt x="2050984" y="1907414"/>
                </a:lnTo>
                <a:lnTo>
                  <a:pt x="0" y="19074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756191" y="627740"/>
            <a:ext cx="783836" cy="783836"/>
          </a:xfrm>
          <a:custGeom>
            <a:avLst/>
            <a:gdLst/>
            <a:ahLst/>
            <a:cxnLst/>
            <a:rect r="r" b="b" t="t" l="l"/>
            <a:pathLst>
              <a:path h="783836" w="783836">
                <a:moveTo>
                  <a:pt x="0" y="0"/>
                </a:moveTo>
                <a:lnTo>
                  <a:pt x="783836" y="0"/>
                </a:lnTo>
                <a:lnTo>
                  <a:pt x="783836" y="783836"/>
                </a:lnTo>
                <a:lnTo>
                  <a:pt x="0" y="7838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4691508" y="1542140"/>
            <a:ext cx="8904984" cy="5107791"/>
            <a:chOff x="0" y="0"/>
            <a:chExt cx="7981950" cy="45783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1D1233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FFE2D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E6C3BE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6C3BE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8"/>
              <a:stretch>
                <a:fillRect l="0" t="-99162" r="0" b="-9707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28700" y="7650480"/>
            <a:ext cx="4726895" cy="1607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499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F8F8F8"/>
                </a:solidFill>
                <a:latin typeface="Muli Heavy"/>
              </a:rPr>
              <a:t>Product or</a:t>
            </a:r>
          </a:p>
          <a:p>
            <a:pPr marL="0" indent="0" lvl="0">
              <a:lnSpc>
                <a:spcPts val="6499"/>
              </a:lnSpc>
              <a:spcBef>
                <a:spcPct val="0"/>
              </a:spcBef>
            </a:pPr>
            <a:r>
              <a:rPr lang="en-US" sz="4999" spc="-49" u="none">
                <a:solidFill>
                  <a:srgbClr val="F8F8F8"/>
                </a:solidFill>
                <a:latin typeface="Muli Heavy"/>
              </a:rPr>
              <a:t>Service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26554" y="8335943"/>
            <a:ext cx="6818828" cy="896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40"/>
              </a:lnSpc>
            </a:pPr>
            <a:r>
              <a:rPr lang="en-US" sz="2600" u="none">
                <a:solidFill>
                  <a:srgbClr val="F8F8F8"/>
                </a:solidFill>
                <a:latin typeface="Muli"/>
              </a:rPr>
              <a:t>Introduce your product or service</a:t>
            </a:r>
          </a:p>
          <a:p>
            <a:pPr marL="0" indent="0" lvl="0">
              <a:lnSpc>
                <a:spcPts val="3640"/>
              </a:lnSpc>
            </a:pPr>
            <a:r>
              <a:rPr lang="en-US" sz="2600" u="none">
                <a:solidFill>
                  <a:srgbClr val="F8F8F8"/>
                </a:solidFill>
                <a:latin typeface="Muli"/>
              </a:rPr>
              <a:t>as the ultimate solution to these problems.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20" id="20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2" id="22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9776" y="1631197"/>
            <a:ext cx="8807055" cy="2042664"/>
            <a:chOff x="0" y="0"/>
            <a:chExt cx="11742740" cy="272355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47625"/>
              <a:ext cx="11742740" cy="1055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>
                  <a:solidFill>
                    <a:srgbClr val="F8F8F8"/>
                  </a:solidFill>
                  <a:latin typeface="Muli Heavy"/>
                </a:rPr>
                <a:t>Product Working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544781"/>
              <a:ext cx="11742740" cy="1178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40"/>
                </a:lnSpc>
              </a:pPr>
              <a:r>
                <a:rPr lang="en-US" sz="2600">
                  <a:solidFill>
                    <a:srgbClr val="F8F8F8"/>
                  </a:solidFill>
                  <a:latin typeface="Muli"/>
                </a:rPr>
                <a:t>Showcase how your product works and key technology aspects involved in the same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10" id="10"/>
          <p:cNvSpPr/>
          <p:nvPr/>
        </p:nvSpPr>
        <p:spPr>
          <a:xfrm flipH="false" flipV="false" rot="0">
            <a:off x="13201650" y="838356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0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50344" y="1734825"/>
            <a:ext cx="4627028" cy="1095893"/>
            <a:chOff x="0" y="0"/>
            <a:chExt cx="6169371" cy="146119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28575"/>
              <a:ext cx="6160598" cy="624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2999" spc="-29">
                  <a:solidFill>
                    <a:srgbClr val="F8F8F8"/>
                  </a:solidFill>
                  <a:latin typeface="Muli Heavy"/>
                </a:rPr>
                <a:t>Design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8773" y="926394"/>
              <a:ext cx="6160598" cy="5347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>
                  <a:solidFill>
                    <a:srgbClr val="F8F8F8"/>
                  </a:solidFill>
                  <a:latin typeface="Muli"/>
                </a:rPr>
                <a:t>15 days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50344" y="7310320"/>
            <a:ext cx="4627028" cy="1007075"/>
            <a:chOff x="0" y="0"/>
            <a:chExt cx="6169371" cy="134276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6160598" cy="624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30">
                  <a:solidFill>
                    <a:srgbClr val="F8F8F8"/>
                  </a:solidFill>
                  <a:latin typeface="Muli Heavy"/>
                </a:rPr>
                <a:t>Market Entry (GTM)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773" y="817495"/>
              <a:ext cx="6160598" cy="5252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499"/>
                </a:lnSpc>
              </a:pPr>
              <a:r>
                <a:rPr lang="en-US" sz="2499">
                  <a:solidFill>
                    <a:srgbClr val="F8F8F8"/>
                  </a:solidFill>
                  <a:latin typeface="Muli"/>
                </a:rPr>
                <a:t>30 Days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350344" y="4548510"/>
            <a:ext cx="4627028" cy="1007075"/>
            <a:chOff x="0" y="0"/>
            <a:chExt cx="6169371" cy="134276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6160598" cy="624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30">
                  <a:solidFill>
                    <a:srgbClr val="F8F8F8"/>
                  </a:solidFill>
                  <a:latin typeface="Muli Heavy"/>
                </a:rPr>
                <a:t>Prototype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773" y="807970"/>
              <a:ext cx="6160598" cy="5347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500"/>
                </a:lnSpc>
              </a:pPr>
              <a:r>
                <a:rPr lang="en-US" sz="2500">
                  <a:solidFill>
                    <a:srgbClr val="F8F8F8"/>
                  </a:solidFill>
                  <a:latin typeface="Muli"/>
                </a:rPr>
                <a:t>2 Month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-5400000">
            <a:off x="-2732546" y="4926806"/>
            <a:ext cx="8229600" cy="433389"/>
            <a:chOff x="0" y="0"/>
            <a:chExt cx="10852191" cy="571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255270"/>
              <a:ext cx="10852191" cy="69850"/>
            </a:xfrm>
            <a:custGeom>
              <a:avLst/>
              <a:gdLst/>
              <a:ahLst/>
              <a:cxnLst/>
              <a:rect r="r" b="b" t="t" l="l"/>
              <a:pathLst>
                <a:path h="69850" w="10852191">
                  <a:moveTo>
                    <a:pt x="10561362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852191" y="69850"/>
                  </a:lnTo>
                  <a:lnTo>
                    <a:pt x="10852191" y="0"/>
                  </a:ln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937039"/>
            <a:ext cx="707107" cy="707107"/>
          </a:xfrm>
          <a:custGeom>
            <a:avLst/>
            <a:gdLst/>
            <a:ahLst/>
            <a:cxnLst/>
            <a:rect r="r" b="b" t="t" l="l"/>
            <a:pathLst>
              <a:path h="707107" w="707107">
                <a:moveTo>
                  <a:pt x="0" y="0"/>
                </a:moveTo>
                <a:lnTo>
                  <a:pt x="707107" y="0"/>
                </a:lnTo>
                <a:lnTo>
                  <a:pt x="707107" y="707107"/>
                </a:lnTo>
                <a:lnTo>
                  <a:pt x="0" y="7071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28700" y="4698494"/>
            <a:ext cx="707107" cy="707107"/>
          </a:xfrm>
          <a:custGeom>
            <a:avLst/>
            <a:gdLst/>
            <a:ahLst/>
            <a:cxnLst/>
            <a:rect r="r" b="b" t="t" l="l"/>
            <a:pathLst>
              <a:path h="707107" w="707107">
                <a:moveTo>
                  <a:pt x="0" y="0"/>
                </a:moveTo>
                <a:lnTo>
                  <a:pt x="707107" y="0"/>
                </a:lnTo>
                <a:lnTo>
                  <a:pt x="707107" y="707107"/>
                </a:lnTo>
                <a:lnTo>
                  <a:pt x="0" y="7071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8700" y="7476624"/>
            <a:ext cx="707107" cy="707107"/>
          </a:xfrm>
          <a:custGeom>
            <a:avLst/>
            <a:gdLst/>
            <a:ahLst/>
            <a:cxnLst/>
            <a:rect r="r" b="b" t="t" l="l"/>
            <a:pathLst>
              <a:path h="707107" w="707107">
                <a:moveTo>
                  <a:pt x="0" y="0"/>
                </a:moveTo>
                <a:lnTo>
                  <a:pt x="707107" y="0"/>
                </a:lnTo>
                <a:lnTo>
                  <a:pt x="707107" y="707108"/>
                </a:lnTo>
                <a:lnTo>
                  <a:pt x="0" y="7071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8452245" y="1028700"/>
            <a:ext cx="8807055" cy="2852341"/>
            <a:chOff x="0" y="0"/>
            <a:chExt cx="11742740" cy="380312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47625"/>
              <a:ext cx="11742740" cy="21253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>
                  <a:solidFill>
                    <a:srgbClr val="F8F8F8"/>
                  </a:solidFill>
                  <a:latin typeface="Muli Heavy"/>
                </a:rPr>
                <a:t>Product Development &amp; Implementation Plan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614938"/>
              <a:ext cx="11742740" cy="11881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639"/>
                </a:lnSpc>
              </a:pPr>
              <a:r>
                <a:rPr lang="en-US" sz="2599" u="none">
                  <a:solidFill>
                    <a:srgbClr val="F8F8F8"/>
                  </a:solidFill>
                  <a:latin typeface="Muli"/>
                </a:rPr>
                <a:t>A simple timeline on how your product or service will be  developed and launch in the market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22" id="22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Freeform 24" id="24"/>
          <p:cNvSpPr/>
          <p:nvPr/>
        </p:nvSpPr>
        <p:spPr>
          <a:xfrm flipH="false" flipV="false" rot="0">
            <a:off x="13201650" y="838356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6977372" y="5916147"/>
            <a:ext cx="8807055" cy="226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599">
                <a:solidFill>
                  <a:srgbClr val="F8F8F8"/>
                </a:solidFill>
                <a:latin typeface="Muli Bold"/>
              </a:rPr>
              <a:t>NOTE:</a:t>
            </a:r>
            <a:r>
              <a:rPr lang="en-US" sz="2599">
                <a:solidFill>
                  <a:srgbClr val="F8F8F8"/>
                </a:solidFill>
                <a:latin typeface="Muli"/>
              </a:rPr>
              <a:t> </a:t>
            </a:r>
          </a:p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8F8F8"/>
                </a:solidFill>
                <a:latin typeface="Muli"/>
              </a:rPr>
              <a:t>This is reference data, please make changes as per your timeline and product plan</a:t>
            </a:r>
          </a:p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8F8F8"/>
                </a:solidFill>
                <a:latin typeface="Muli"/>
              </a:rPr>
              <a:t>Also add description on what things you are going to do in given timeframe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981075"/>
            <a:ext cx="6452131" cy="1262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8000" u="none">
                <a:solidFill>
                  <a:srgbClr val="1D1233"/>
                </a:solidFill>
                <a:latin typeface="Muli Heavy"/>
              </a:rPr>
              <a:t>Timing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4805297"/>
            <a:ext cx="6452131" cy="4463638"/>
            <a:chOff x="0" y="0"/>
            <a:chExt cx="8602841" cy="595151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3508083"/>
              <a:ext cx="8602841" cy="1063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4999" spc="-49" u="none">
                  <a:solidFill>
                    <a:srgbClr val="1D1233"/>
                  </a:solidFill>
                  <a:latin typeface="Muli Heavy"/>
                </a:rPr>
                <a:t>Reason 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779396"/>
              <a:ext cx="8602841" cy="1172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</a:pPr>
              <a:r>
                <a:rPr lang="en-US" sz="2599" u="none">
                  <a:solidFill>
                    <a:srgbClr val="1D1233"/>
                  </a:solidFill>
                  <a:latin typeface="Muli"/>
                </a:rPr>
                <a:t>What are the trends these days that make your product or service possible?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8602841" cy="1063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Reason 1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223689"/>
              <a:ext cx="8602841" cy="1172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</a:pPr>
              <a:r>
                <a:rPr lang="en-US" sz="2599" u="none">
                  <a:solidFill>
                    <a:srgbClr val="1D1233"/>
                  </a:solidFill>
                  <a:latin typeface="Muli"/>
                </a:rPr>
                <a:t>Why is “now” the best time for your company to rise and go to the next level?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8641020" y="0"/>
            <a:ext cx="6753486" cy="9258300"/>
          </a:xfrm>
          <a:custGeom>
            <a:avLst/>
            <a:gdLst/>
            <a:ahLst/>
            <a:cxnLst/>
            <a:rect r="r" b="b" t="t" l="l"/>
            <a:pathLst>
              <a:path h="9258300" w="6753486">
                <a:moveTo>
                  <a:pt x="0" y="0"/>
                </a:moveTo>
                <a:lnTo>
                  <a:pt x="6753486" y="0"/>
                </a:lnTo>
                <a:lnTo>
                  <a:pt x="675348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841" t="0" r="-71307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787821" y="1028700"/>
            <a:ext cx="2310105" cy="2148398"/>
          </a:xfrm>
          <a:custGeom>
            <a:avLst/>
            <a:gdLst/>
            <a:ahLst/>
            <a:cxnLst/>
            <a:rect r="r" b="b" t="t" l="l"/>
            <a:pathLst>
              <a:path h="2148398" w="2310105">
                <a:moveTo>
                  <a:pt x="0" y="0"/>
                </a:moveTo>
                <a:lnTo>
                  <a:pt x="2310105" y="0"/>
                </a:lnTo>
                <a:lnTo>
                  <a:pt x="2310105" y="2148398"/>
                </a:lnTo>
                <a:lnTo>
                  <a:pt x="0" y="21483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11910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71191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30400" cy="1297940"/>
              </a:xfrm>
              <a:custGeom>
                <a:avLst/>
                <a:gdLst/>
                <a:ahLst/>
                <a:cxnLst/>
                <a:rect r="r" b="b" t="t" l="l"/>
                <a:pathLst>
                  <a:path h="1297940" w="193040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028700" y="1028700"/>
            <a:ext cx="7467064" cy="4564555"/>
            <a:chOff x="0" y="0"/>
            <a:chExt cx="9956086" cy="608607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3541032"/>
              <a:ext cx="9956086" cy="1054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Target Customers 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911188"/>
              <a:ext cx="9956086" cy="1174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Visualize the people who will turn</a:t>
              </a:r>
            </a:p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to you for solutions.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9956086" cy="1054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00"/>
                </a:lnSpc>
                <a:spcBef>
                  <a:spcPct val="0"/>
                </a:spcBef>
              </a:pPr>
              <a:r>
                <a:rPr lang="en-US" sz="5000" spc="-50" u="none">
                  <a:solidFill>
                    <a:srgbClr val="1D1233"/>
                  </a:solidFill>
                  <a:latin typeface="Muli Heavy"/>
                </a:rPr>
                <a:t>Target Customers 1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322531"/>
              <a:ext cx="9956086" cy="1174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What are their profiles and visual</a:t>
              </a:r>
            </a:p>
            <a:p>
              <a:pPr algn="l" marL="0" indent="0" lvl="0">
                <a:lnSpc>
                  <a:spcPts val="3640"/>
                </a:lnSpc>
              </a:pPr>
              <a:r>
                <a:rPr lang="en-US" sz="2600" u="none">
                  <a:solidFill>
                    <a:srgbClr val="1D1233"/>
                  </a:solidFill>
                  <a:latin typeface="Muli"/>
                </a:rPr>
                <a:t>personas?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798885" y="1028700"/>
            <a:ext cx="2872351" cy="2671287"/>
          </a:xfrm>
          <a:custGeom>
            <a:avLst/>
            <a:gdLst/>
            <a:ahLst/>
            <a:cxnLst/>
            <a:rect r="r" b="b" t="t" l="l"/>
            <a:pathLst>
              <a:path h="2671287" w="2872351">
                <a:moveTo>
                  <a:pt x="0" y="0"/>
                </a:moveTo>
                <a:lnTo>
                  <a:pt x="2872352" y="0"/>
                </a:lnTo>
                <a:lnTo>
                  <a:pt x="2872352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57824" y="1028700"/>
            <a:ext cx="6630176" cy="5923422"/>
          </a:xfrm>
          <a:custGeom>
            <a:avLst/>
            <a:gdLst/>
            <a:ahLst/>
            <a:cxnLst/>
            <a:rect r="r" b="b" t="t" l="l"/>
            <a:pathLst>
              <a:path h="5923422" w="6630176">
                <a:moveTo>
                  <a:pt x="0" y="0"/>
                </a:moveTo>
                <a:lnTo>
                  <a:pt x="6630176" y="0"/>
                </a:lnTo>
                <a:lnTo>
                  <a:pt x="6630176" y="5923422"/>
                </a:lnTo>
                <a:lnTo>
                  <a:pt x="0" y="59234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006" t="0" r="-1934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7313020"/>
            <a:ext cx="9921680" cy="1945280"/>
            <a:chOff x="0" y="0"/>
            <a:chExt cx="13228906" cy="259370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13228906" cy="1668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080"/>
                </a:lnSpc>
                <a:spcBef>
                  <a:spcPct val="0"/>
                </a:spcBef>
              </a:pPr>
              <a:r>
                <a:rPr lang="en-US" sz="8000" u="none">
                  <a:solidFill>
                    <a:srgbClr val="1D1233"/>
                  </a:solidFill>
                  <a:latin typeface="Muli Heavy"/>
                </a:rPr>
                <a:t>Target Customers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017966"/>
              <a:ext cx="13228906" cy="5757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639"/>
                </a:lnSpc>
              </a:pPr>
              <a:r>
                <a:rPr lang="en-US" sz="2599" u="none">
                  <a:solidFill>
                    <a:srgbClr val="1D1233"/>
                  </a:solidFill>
                  <a:latin typeface="Muli"/>
                </a:rPr>
                <a:t>Who are the customers you want to cater to?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309491" y="362762"/>
            <a:ext cx="1740571" cy="445262"/>
          </a:xfrm>
          <a:custGeom>
            <a:avLst/>
            <a:gdLst/>
            <a:ahLst/>
            <a:cxnLst/>
            <a:rect r="r" b="b" t="t" l="l"/>
            <a:pathLst>
              <a:path h="445262" w="1740571">
                <a:moveTo>
                  <a:pt x="0" y="0"/>
                </a:moveTo>
                <a:lnTo>
                  <a:pt x="1740571" y="0"/>
                </a:lnTo>
                <a:lnTo>
                  <a:pt x="1740571" y="445262"/>
                </a:lnTo>
                <a:lnTo>
                  <a:pt x="0" y="4452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823623" y="307654"/>
            <a:ext cx="2141601" cy="555478"/>
          </a:xfrm>
          <a:custGeom>
            <a:avLst/>
            <a:gdLst/>
            <a:ahLst/>
            <a:cxnLst/>
            <a:rect r="r" b="b" t="t" l="l"/>
            <a:pathLst>
              <a:path h="555478" w="2141601">
                <a:moveTo>
                  <a:pt x="0" y="0"/>
                </a:moveTo>
                <a:lnTo>
                  <a:pt x="2141601" y="0"/>
                </a:lnTo>
                <a:lnTo>
                  <a:pt x="2141601" y="555478"/>
                </a:lnTo>
                <a:lnTo>
                  <a:pt x="0" y="5554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DAF9iW4CTM8</dc:identifier>
  <dcterms:modified xsi:type="dcterms:W3CDTF">2011-08-01T06:04:30Z</dcterms:modified>
  <cp:revision>1</cp:revision>
  <dc:title>Innovation Hackathon Final PPT Template</dc:title>
</cp:coreProperties>
</file>

<file path=docProps/thumbnail.jpeg>
</file>